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8" r:id="rId4"/>
    <p:sldId id="297" r:id="rId5"/>
    <p:sldId id="299" r:id="rId6"/>
    <p:sldId id="298" r:id="rId7"/>
    <p:sldId id="258" r:id="rId8"/>
    <p:sldId id="291" r:id="rId9"/>
    <p:sldId id="281" r:id="rId10"/>
    <p:sldId id="263" r:id="rId11"/>
    <p:sldId id="302" r:id="rId12"/>
    <p:sldId id="284" r:id="rId13"/>
    <p:sldId id="278" r:id="rId14"/>
    <p:sldId id="283" r:id="rId15"/>
    <p:sldId id="262" r:id="rId16"/>
    <p:sldId id="259" r:id="rId17"/>
    <p:sldId id="265" r:id="rId18"/>
    <p:sldId id="303" r:id="rId19"/>
    <p:sldId id="267" r:id="rId20"/>
    <p:sldId id="305" r:id="rId21"/>
    <p:sldId id="289" r:id="rId22"/>
    <p:sldId id="290" r:id="rId23"/>
    <p:sldId id="301" r:id="rId24"/>
    <p:sldId id="292" r:id="rId25"/>
    <p:sldId id="266" r:id="rId26"/>
    <p:sldId id="295" r:id="rId27"/>
    <p:sldId id="300" r:id="rId28"/>
    <p:sldId id="264" r:id="rId29"/>
    <p:sldId id="260" r:id="rId30"/>
    <p:sldId id="270" r:id="rId31"/>
    <p:sldId id="282" r:id="rId32"/>
    <p:sldId id="306" r:id="rId33"/>
    <p:sldId id="285" r:id="rId34"/>
    <p:sldId id="287" r:id="rId35"/>
    <p:sldId id="288" r:id="rId36"/>
    <p:sldId id="286" r:id="rId37"/>
    <p:sldId id="271" r:id="rId38"/>
    <p:sldId id="307" r:id="rId39"/>
    <p:sldId id="308" r:id="rId40"/>
    <p:sldId id="309" r:id="rId41"/>
    <p:sldId id="310" r:id="rId42"/>
    <p:sldId id="311" r:id="rId43"/>
    <p:sldId id="312" r:id="rId44"/>
    <p:sldId id="313" r:id="rId45"/>
    <p:sldId id="314" r:id="rId46"/>
    <p:sldId id="315" r:id="rId47"/>
    <p:sldId id="316" r:id="rId48"/>
    <p:sldId id="321" r:id="rId49"/>
    <p:sldId id="27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5884"/>
  </p:normalViewPr>
  <p:slideViewPr>
    <p:cSldViewPr snapToGrid="0">
      <p:cViewPr varScale="1">
        <p:scale>
          <a:sx n="99" d="100"/>
          <a:sy n="99" d="100"/>
        </p:scale>
        <p:origin x="58" y="4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18.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18.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34C48A-0FD6-426A-951E-A4D5B3217DD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2879F1-5A74-40D5-B7A5-EF6DA0A284B4}">
      <dgm:prSet/>
      <dgm:spPr/>
      <dgm:t>
        <a:bodyPr/>
        <a:lstStyle/>
        <a:p>
          <a:pPr>
            <a:lnSpc>
              <a:spcPct val="100000"/>
            </a:lnSpc>
          </a:pPr>
          <a:r>
            <a:rPr lang="en-US" baseline="0"/>
            <a:t>Think about use</a:t>
          </a:r>
          <a:endParaRPr lang="en-US"/>
        </a:p>
      </dgm:t>
    </dgm:pt>
    <dgm:pt modelId="{CEB07C8E-166F-43CE-A87F-017A899AE201}" type="parTrans" cxnId="{A1D60329-593C-4847-B30F-FF625F0ADD0B}">
      <dgm:prSet/>
      <dgm:spPr/>
      <dgm:t>
        <a:bodyPr/>
        <a:lstStyle/>
        <a:p>
          <a:endParaRPr lang="en-US"/>
        </a:p>
      </dgm:t>
    </dgm:pt>
    <dgm:pt modelId="{9CEED001-63E0-4887-89E5-34A4ED120144}" type="sibTrans" cxnId="{A1D60329-593C-4847-B30F-FF625F0ADD0B}">
      <dgm:prSet/>
      <dgm:spPr/>
      <dgm:t>
        <a:bodyPr/>
        <a:lstStyle/>
        <a:p>
          <a:endParaRPr lang="en-US"/>
        </a:p>
      </dgm:t>
    </dgm:pt>
    <dgm:pt modelId="{D390FC12-96E3-4CE3-B978-896B57F62D86}">
      <dgm:prSet/>
      <dgm:spPr/>
      <dgm:t>
        <a:bodyPr/>
        <a:lstStyle/>
        <a:p>
          <a:pPr>
            <a:lnSpc>
              <a:spcPct val="100000"/>
            </a:lnSpc>
          </a:pPr>
          <a:r>
            <a:rPr lang="en-US" baseline="0"/>
            <a:t>Think about reuse</a:t>
          </a:r>
          <a:endParaRPr lang="en-US"/>
        </a:p>
      </dgm:t>
    </dgm:pt>
    <dgm:pt modelId="{C9761DDC-37FE-46C5-BA28-12A7CD0E57D8}" type="parTrans" cxnId="{E8A7E42B-11DA-42FB-89EC-9E9F0738221D}">
      <dgm:prSet/>
      <dgm:spPr/>
      <dgm:t>
        <a:bodyPr/>
        <a:lstStyle/>
        <a:p>
          <a:endParaRPr lang="en-US"/>
        </a:p>
      </dgm:t>
    </dgm:pt>
    <dgm:pt modelId="{132B2070-1186-4AAD-8217-B85738684E53}" type="sibTrans" cxnId="{E8A7E42B-11DA-42FB-89EC-9E9F0738221D}">
      <dgm:prSet/>
      <dgm:spPr/>
      <dgm:t>
        <a:bodyPr/>
        <a:lstStyle/>
        <a:p>
          <a:endParaRPr lang="en-US"/>
        </a:p>
      </dgm:t>
    </dgm:pt>
    <dgm:pt modelId="{70BDEFE2-49A6-46EF-86DB-BAC4779CC44A}">
      <dgm:prSet/>
      <dgm:spPr/>
      <dgm:t>
        <a:bodyPr/>
        <a:lstStyle/>
        <a:p>
          <a:pPr>
            <a:lnSpc>
              <a:spcPct val="100000"/>
            </a:lnSpc>
          </a:pPr>
          <a:r>
            <a:rPr lang="en-US" baseline="0"/>
            <a:t>Think about discoverability</a:t>
          </a:r>
          <a:endParaRPr lang="en-US"/>
        </a:p>
      </dgm:t>
    </dgm:pt>
    <dgm:pt modelId="{5DE97E12-41AA-42B1-B792-5E2BF53AAA9B}" type="parTrans" cxnId="{99E47C68-8DEC-4D87-95C1-5846CDAD9DA6}">
      <dgm:prSet/>
      <dgm:spPr/>
      <dgm:t>
        <a:bodyPr/>
        <a:lstStyle/>
        <a:p>
          <a:endParaRPr lang="en-US"/>
        </a:p>
      </dgm:t>
    </dgm:pt>
    <dgm:pt modelId="{69AB693B-673A-42E1-84E2-C5AD900FD81A}" type="sibTrans" cxnId="{99E47C68-8DEC-4D87-95C1-5846CDAD9DA6}">
      <dgm:prSet/>
      <dgm:spPr/>
      <dgm:t>
        <a:bodyPr/>
        <a:lstStyle/>
        <a:p>
          <a:endParaRPr lang="en-US"/>
        </a:p>
      </dgm:t>
    </dgm:pt>
    <dgm:pt modelId="{8172C77C-EEB8-4970-B229-8957267CC065}" type="pres">
      <dgm:prSet presAssocID="{5D34C48A-0FD6-426A-951E-A4D5B3217DD9}" presName="root" presStyleCnt="0">
        <dgm:presLayoutVars>
          <dgm:dir/>
          <dgm:resizeHandles val="exact"/>
        </dgm:presLayoutVars>
      </dgm:prSet>
      <dgm:spPr/>
      <dgm:t>
        <a:bodyPr/>
        <a:lstStyle/>
        <a:p>
          <a:endParaRPr lang="en-US"/>
        </a:p>
      </dgm:t>
    </dgm:pt>
    <dgm:pt modelId="{FD21F62A-7927-40EE-93C3-1268388EB894}" type="pres">
      <dgm:prSet presAssocID="{D02879F1-5A74-40D5-B7A5-EF6DA0A284B4}" presName="compNode" presStyleCnt="0"/>
      <dgm:spPr/>
    </dgm:pt>
    <dgm:pt modelId="{AA070A0A-F788-46C3-B17F-6C13A39575B6}" type="pres">
      <dgm:prSet presAssocID="{D02879F1-5A74-40D5-B7A5-EF6DA0A284B4}" presName="bgRect" presStyleLbl="bgShp" presStyleIdx="0" presStyleCnt="3"/>
      <dgm:spPr/>
    </dgm:pt>
    <dgm:pt modelId="{D21B1C45-BD4B-4715-A541-59637113A0FA}" type="pres">
      <dgm:prSet presAssocID="{D02879F1-5A74-40D5-B7A5-EF6DA0A284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918E843B-94FC-4CDF-9F68-26E121609548}" type="pres">
      <dgm:prSet presAssocID="{D02879F1-5A74-40D5-B7A5-EF6DA0A284B4}" presName="spaceRect" presStyleCnt="0"/>
      <dgm:spPr/>
    </dgm:pt>
    <dgm:pt modelId="{06BAF36B-A4FD-4379-BCF7-EBF7ED11161B}" type="pres">
      <dgm:prSet presAssocID="{D02879F1-5A74-40D5-B7A5-EF6DA0A284B4}" presName="parTx" presStyleLbl="revTx" presStyleIdx="0" presStyleCnt="3">
        <dgm:presLayoutVars>
          <dgm:chMax val="0"/>
          <dgm:chPref val="0"/>
        </dgm:presLayoutVars>
      </dgm:prSet>
      <dgm:spPr/>
      <dgm:t>
        <a:bodyPr/>
        <a:lstStyle/>
        <a:p>
          <a:endParaRPr lang="en-US"/>
        </a:p>
      </dgm:t>
    </dgm:pt>
    <dgm:pt modelId="{AD117BEE-6F78-4159-9385-DE1CE3920DD7}" type="pres">
      <dgm:prSet presAssocID="{9CEED001-63E0-4887-89E5-34A4ED120144}" presName="sibTrans" presStyleCnt="0"/>
      <dgm:spPr/>
    </dgm:pt>
    <dgm:pt modelId="{675419F4-9E98-44B0-98F9-A869DD056B47}" type="pres">
      <dgm:prSet presAssocID="{D390FC12-96E3-4CE3-B978-896B57F62D86}" presName="compNode" presStyleCnt="0"/>
      <dgm:spPr/>
    </dgm:pt>
    <dgm:pt modelId="{8C1F2228-2D09-494E-A68F-4C25319CFF38}" type="pres">
      <dgm:prSet presAssocID="{D390FC12-96E3-4CE3-B978-896B57F62D86}" presName="bgRect" presStyleLbl="bgShp" presStyleIdx="1" presStyleCnt="3"/>
      <dgm:spPr/>
    </dgm:pt>
    <dgm:pt modelId="{44DE5FC3-B2DC-4FC1-B458-EE356D9FFB56}" type="pres">
      <dgm:prSet presAssocID="{D390FC12-96E3-4CE3-B978-896B57F62D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B03B6455-4893-428E-B5D4-6C718472047F}" type="pres">
      <dgm:prSet presAssocID="{D390FC12-96E3-4CE3-B978-896B57F62D86}" presName="spaceRect" presStyleCnt="0"/>
      <dgm:spPr/>
    </dgm:pt>
    <dgm:pt modelId="{C00A1518-6B83-46A7-B351-EDED2C7CE329}" type="pres">
      <dgm:prSet presAssocID="{D390FC12-96E3-4CE3-B978-896B57F62D86}" presName="parTx" presStyleLbl="revTx" presStyleIdx="1" presStyleCnt="3">
        <dgm:presLayoutVars>
          <dgm:chMax val="0"/>
          <dgm:chPref val="0"/>
        </dgm:presLayoutVars>
      </dgm:prSet>
      <dgm:spPr/>
      <dgm:t>
        <a:bodyPr/>
        <a:lstStyle/>
        <a:p>
          <a:endParaRPr lang="en-US"/>
        </a:p>
      </dgm:t>
    </dgm:pt>
    <dgm:pt modelId="{DEC6F6B9-3DEA-4BB6-94FA-10688EF2AE19}" type="pres">
      <dgm:prSet presAssocID="{132B2070-1186-4AAD-8217-B85738684E53}" presName="sibTrans" presStyleCnt="0"/>
      <dgm:spPr/>
    </dgm:pt>
    <dgm:pt modelId="{FFBB242F-4D1C-4BBC-B648-00FF4D39C6FB}" type="pres">
      <dgm:prSet presAssocID="{70BDEFE2-49A6-46EF-86DB-BAC4779CC44A}" presName="compNode" presStyleCnt="0"/>
      <dgm:spPr/>
    </dgm:pt>
    <dgm:pt modelId="{C41F5B12-4773-4204-AEDD-847B8776974F}" type="pres">
      <dgm:prSet presAssocID="{70BDEFE2-49A6-46EF-86DB-BAC4779CC44A}" presName="bgRect" presStyleLbl="bgShp" presStyleIdx="2" presStyleCnt="3"/>
      <dgm:spPr/>
    </dgm:pt>
    <dgm:pt modelId="{51E8AA90-F921-467E-94FD-B3D85491B22F}" type="pres">
      <dgm:prSet presAssocID="{70BDEFE2-49A6-46EF-86DB-BAC4779CC4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66B73C80-513E-4BAB-8695-05927E934E9F}" type="pres">
      <dgm:prSet presAssocID="{70BDEFE2-49A6-46EF-86DB-BAC4779CC44A}" presName="spaceRect" presStyleCnt="0"/>
      <dgm:spPr/>
    </dgm:pt>
    <dgm:pt modelId="{24884080-6020-44C8-BA71-8CFE4B9824D5}" type="pres">
      <dgm:prSet presAssocID="{70BDEFE2-49A6-46EF-86DB-BAC4779CC44A}" presName="parTx" presStyleLbl="revTx" presStyleIdx="2" presStyleCnt="3">
        <dgm:presLayoutVars>
          <dgm:chMax val="0"/>
          <dgm:chPref val="0"/>
        </dgm:presLayoutVars>
      </dgm:prSet>
      <dgm:spPr/>
      <dgm:t>
        <a:bodyPr/>
        <a:lstStyle/>
        <a:p>
          <a:endParaRPr lang="en-US"/>
        </a:p>
      </dgm:t>
    </dgm:pt>
  </dgm:ptLst>
  <dgm:cxnLst>
    <dgm:cxn modelId="{83CA1071-2B2D-4056-BC98-51203FE07DE0}" type="presOf" srcId="{70BDEFE2-49A6-46EF-86DB-BAC4779CC44A}" destId="{24884080-6020-44C8-BA71-8CFE4B9824D5}" srcOrd="0" destOrd="0" presId="urn:microsoft.com/office/officeart/2018/2/layout/IconVerticalSolidList"/>
    <dgm:cxn modelId="{99E47C68-8DEC-4D87-95C1-5846CDAD9DA6}" srcId="{5D34C48A-0FD6-426A-951E-A4D5B3217DD9}" destId="{70BDEFE2-49A6-46EF-86DB-BAC4779CC44A}" srcOrd="2" destOrd="0" parTransId="{5DE97E12-41AA-42B1-B792-5E2BF53AAA9B}" sibTransId="{69AB693B-673A-42E1-84E2-C5AD900FD81A}"/>
    <dgm:cxn modelId="{E4F725F2-818D-465D-9C7E-DFCE32DB13AC}" type="presOf" srcId="{D390FC12-96E3-4CE3-B978-896B57F62D86}" destId="{C00A1518-6B83-46A7-B351-EDED2C7CE329}" srcOrd="0" destOrd="0" presId="urn:microsoft.com/office/officeart/2018/2/layout/IconVerticalSolidList"/>
    <dgm:cxn modelId="{3B39CAF8-2C58-468C-A1A7-2C924F552CE7}" type="presOf" srcId="{5D34C48A-0FD6-426A-951E-A4D5B3217DD9}" destId="{8172C77C-EEB8-4970-B229-8957267CC065}" srcOrd="0" destOrd="0" presId="urn:microsoft.com/office/officeart/2018/2/layout/IconVerticalSolidList"/>
    <dgm:cxn modelId="{E8A7E42B-11DA-42FB-89EC-9E9F0738221D}" srcId="{5D34C48A-0FD6-426A-951E-A4D5B3217DD9}" destId="{D390FC12-96E3-4CE3-B978-896B57F62D86}" srcOrd="1" destOrd="0" parTransId="{C9761DDC-37FE-46C5-BA28-12A7CD0E57D8}" sibTransId="{132B2070-1186-4AAD-8217-B85738684E53}"/>
    <dgm:cxn modelId="{A1D60329-593C-4847-B30F-FF625F0ADD0B}" srcId="{5D34C48A-0FD6-426A-951E-A4D5B3217DD9}" destId="{D02879F1-5A74-40D5-B7A5-EF6DA0A284B4}" srcOrd="0" destOrd="0" parTransId="{CEB07C8E-166F-43CE-A87F-017A899AE201}" sibTransId="{9CEED001-63E0-4887-89E5-34A4ED120144}"/>
    <dgm:cxn modelId="{52A569A1-113C-44FC-8D1D-E43A9DF4B03E}" type="presOf" srcId="{D02879F1-5A74-40D5-B7A5-EF6DA0A284B4}" destId="{06BAF36B-A4FD-4379-BCF7-EBF7ED11161B}" srcOrd="0" destOrd="0" presId="urn:microsoft.com/office/officeart/2018/2/layout/IconVerticalSolidList"/>
    <dgm:cxn modelId="{6914C347-EF27-4795-AB1C-0DD5C12792BD}" type="presParOf" srcId="{8172C77C-EEB8-4970-B229-8957267CC065}" destId="{FD21F62A-7927-40EE-93C3-1268388EB894}" srcOrd="0" destOrd="0" presId="urn:microsoft.com/office/officeart/2018/2/layout/IconVerticalSolidList"/>
    <dgm:cxn modelId="{33A7417F-DFB3-4DB4-80BF-98987961809E}" type="presParOf" srcId="{FD21F62A-7927-40EE-93C3-1268388EB894}" destId="{AA070A0A-F788-46C3-B17F-6C13A39575B6}" srcOrd="0" destOrd="0" presId="urn:microsoft.com/office/officeart/2018/2/layout/IconVerticalSolidList"/>
    <dgm:cxn modelId="{A7526493-0B0C-4215-95E6-AD22930D329F}" type="presParOf" srcId="{FD21F62A-7927-40EE-93C3-1268388EB894}" destId="{D21B1C45-BD4B-4715-A541-59637113A0FA}" srcOrd="1" destOrd="0" presId="urn:microsoft.com/office/officeart/2018/2/layout/IconVerticalSolidList"/>
    <dgm:cxn modelId="{0E918595-D2FF-40A0-8AC6-1E9F7881FB82}" type="presParOf" srcId="{FD21F62A-7927-40EE-93C3-1268388EB894}" destId="{918E843B-94FC-4CDF-9F68-26E121609548}" srcOrd="2" destOrd="0" presId="urn:microsoft.com/office/officeart/2018/2/layout/IconVerticalSolidList"/>
    <dgm:cxn modelId="{5E085171-E27D-4998-A415-B639EB9F38CC}" type="presParOf" srcId="{FD21F62A-7927-40EE-93C3-1268388EB894}" destId="{06BAF36B-A4FD-4379-BCF7-EBF7ED11161B}" srcOrd="3" destOrd="0" presId="urn:microsoft.com/office/officeart/2018/2/layout/IconVerticalSolidList"/>
    <dgm:cxn modelId="{85938057-26DD-4DA7-8F72-F4AFBF24E934}" type="presParOf" srcId="{8172C77C-EEB8-4970-B229-8957267CC065}" destId="{AD117BEE-6F78-4159-9385-DE1CE3920DD7}" srcOrd="1" destOrd="0" presId="urn:microsoft.com/office/officeart/2018/2/layout/IconVerticalSolidList"/>
    <dgm:cxn modelId="{2A47F490-7DA1-4A7D-96D0-0ADDF6B5ECEE}" type="presParOf" srcId="{8172C77C-EEB8-4970-B229-8957267CC065}" destId="{675419F4-9E98-44B0-98F9-A869DD056B47}" srcOrd="2" destOrd="0" presId="urn:microsoft.com/office/officeart/2018/2/layout/IconVerticalSolidList"/>
    <dgm:cxn modelId="{3EBFEB4A-057C-45CC-AD86-3DC569ACAB18}" type="presParOf" srcId="{675419F4-9E98-44B0-98F9-A869DD056B47}" destId="{8C1F2228-2D09-494E-A68F-4C25319CFF38}" srcOrd="0" destOrd="0" presId="urn:microsoft.com/office/officeart/2018/2/layout/IconVerticalSolidList"/>
    <dgm:cxn modelId="{368A3000-DF0A-48EF-AC6C-24DE25465385}" type="presParOf" srcId="{675419F4-9E98-44B0-98F9-A869DD056B47}" destId="{44DE5FC3-B2DC-4FC1-B458-EE356D9FFB56}" srcOrd="1" destOrd="0" presId="urn:microsoft.com/office/officeart/2018/2/layout/IconVerticalSolidList"/>
    <dgm:cxn modelId="{5FBB3A00-4979-444A-B962-90819E3CF9A9}" type="presParOf" srcId="{675419F4-9E98-44B0-98F9-A869DD056B47}" destId="{B03B6455-4893-428E-B5D4-6C718472047F}" srcOrd="2" destOrd="0" presId="urn:microsoft.com/office/officeart/2018/2/layout/IconVerticalSolidList"/>
    <dgm:cxn modelId="{81AA275C-194F-42D6-88D6-846A94D2AACE}" type="presParOf" srcId="{675419F4-9E98-44B0-98F9-A869DD056B47}" destId="{C00A1518-6B83-46A7-B351-EDED2C7CE329}" srcOrd="3" destOrd="0" presId="urn:microsoft.com/office/officeart/2018/2/layout/IconVerticalSolidList"/>
    <dgm:cxn modelId="{DD01B0B2-792A-4571-BB20-1755C12CBE6F}" type="presParOf" srcId="{8172C77C-EEB8-4970-B229-8957267CC065}" destId="{DEC6F6B9-3DEA-4BB6-94FA-10688EF2AE19}" srcOrd="3" destOrd="0" presId="urn:microsoft.com/office/officeart/2018/2/layout/IconVerticalSolidList"/>
    <dgm:cxn modelId="{6D000FF1-903B-4B46-A793-642F83E8381D}" type="presParOf" srcId="{8172C77C-EEB8-4970-B229-8957267CC065}" destId="{FFBB242F-4D1C-4BBC-B648-00FF4D39C6FB}" srcOrd="4" destOrd="0" presId="urn:microsoft.com/office/officeart/2018/2/layout/IconVerticalSolidList"/>
    <dgm:cxn modelId="{8BFCD7B2-1A5F-475E-AF6C-37436E576E40}" type="presParOf" srcId="{FFBB242F-4D1C-4BBC-B648-00FF4D39C6FB}" destId="{C41F5B12-4773-4204-AEDD-847B8776974F}" srcOrd="0" destOrd="0" presId="urn:microsoft.com/office/officeart/2018/2/layout/IconVerticalSolidList"/>
    <dgm:cxn modelId="{2D5915AB-ACD6-427D-9E02-6319156C751E}" type="presParOf" srcId="{FFBB242F-4D1C-4BBC-B648-00FF4D39C6FB}" destId="{51E8AA90-F921-467E-94FD-B3D85491B22F}" srcOrd="1" destOrd="0" presId="urn:microsoft.com/office/officeart/2018/2/layout/IconVerticalSolidList"/>
    <dgm:cxn modelId="{BCA38263-B77B-437F-B258-B2DC8CE2E660}" type="presParOf" srcId="{FFBB242F-4D1C-4BBC-B648-00FF4D39C6FB}" destId="{66B73C80-513E-4BAB-8695-05927E934E9F}" srcOrd="2" destOrd="0" presId="urn:microsoft.com/office/officeart/2018/2/layout/IconVerticalSolidList"/>
    <dgm:cxn modelId="{7DB1D281-1E48-49B8-B258-4B1D642DF027}" type="presParOf" srcId="{FFBB242F-4D1C-4BBC-B648-00FF4D39C6FB}" destId="{24884080-6020-44C8-BA71-8CFE4B9824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1A9B8-CFC0-BD49-A934-E965689506B6}" type="doc">
      <dgm:prSet loTypeId="urn:microsoft.com/office/officeart/2005/8/layout/pyramid2" loCatId="" qsTypeId="urn:microsoft.com/office/officeart/2005/8/quickstyle/simple1" qsCatId="simple" csTypeId="urn:microsoft.com/office/officeart/2005/8/colors/colorful5" csCatId="colorful" phldr="1"/>
      <dgm:spPr/>
    </dgm:pt>
    <dgm:pt modelId="{0F5857B8-6898-0D41-9DB4-6EE20E17ED78}">
      <dgm:prSet phldrT="[Text]"/>
      <dgm:spPr/>
      <dgm:t>
        <a:bodyPr/>
        <a:lstStyle/>
        <a:p>
          <a:r>
            <a:rPr lang="en-US" dirty="0"/>
            <a:t>Community-level standard</a:t>
          </a:r>
        </a:p>
      </dgm:t>
    </dgm:pt>
    <dgm:pt modelId="{BA06946F-FA9A-3646-A805-10198C1D6F00}" type="parTrans" cxnId="{EFCE67DD-7CEC-824A-8E66-26C391EDD738}">
      <dgm:prSet/>
      <dgm:spPr/>
      <dgm:t>
        <a:bodyPr/>
        <a:lstStyle/>
        <a:p>
          <a:endParaRPr lang="en-US"/>
        </a:p>
      </dgm:t>
    </dgm:pt>
    <dgm:pt modelId="{557EFB34-76A5-7B4E-B730-F7CB48866D21}" type="sibTrans" cxnId="{EFCE67DD-7CEC-824A-8E66-26C391EDD738}">
      <dgm:prSet/>
      <dgm:spPr/>
      <dgm:t>
        <a:bodyPr/>
        <a:lstStyle/>
        <a:p>
          <a:endParaRPr lang="en-US"/>
        </a:p>
      </dgm:t>
    </dgm:pt>
    <dgm:pt modelId="{D297209E-8BB8-7B47-9744-B51BD588AD41}">
      <dgm:prSet phldrT="[Text]"/>
      <dgm:spPr/>
      <dgm:t>
        <a:bodyPr/>
        <a:lstStyle/>
        <a:p>
          <a:r>
            <a:rPr lang="en-US" dirty="0"/>
            <a:t>Research lab standard</a:t>
          </a:r>
        </a:p>
      </dgm:t>
    </dgm:pt>
    <dgm:pt modelId="{88CD0C7A-1BCD-174C-B209-AD7E1E6AE009}" type="parTrans" cxnId="{930D985A-EA3D-EF43-9610-6D1B64F67BC7}">
      <dgm:prSet/>
      <dgm:spPr/>
      <dgm:t>
        <a:bodyPr/>
        <a:lstStyle/>
        <a:p>
          <a:endParaRPr lang="en-US"/>
        </a:p>
      </dgm:t>
    </dgm:pt>
    <dgm:pt modelId="{80C32431-1DB1-FB45-B2C5-B2D72032D5FA}" type="sibTrans" cxnId="{930D985A-EA3D-EF43-9610-6D1B64F67BC7}">
      <dgm:prSet/>
      <dgm:spPr/>
      <dgm:t>
        <a:bodyPr/>
        <a:lstStyle/>
        <a:p>
          <a:endParaRPr lang="en-US"/>
        </a:p>
      </dgm:t>
    </dgm:pt>
    <dgm:pt modelId="{60FFEB2A-2F68-F246-9EDD-06200E12A888}">
      <dgm:prSet/>
      <dgm:spPr/>
      <dgm:t>
        <a:bodyPr/>
        <a:lstStyle/>
        <a:p>
          <a:r>
            <a:rPr lang="en-US"/>
            <a:t>Individual standard</a:t>
          </a:r>
          <a:endParaRPr lang="en-US" dirty="0"/>
        </a:p>
      </dgm:t>
    </dgm:pt>
    <dgm:pt modelId="{AF13C16D-39D6-C743-A41A-62C082171149}" type="parTrans" cxnId="{C34E26C5-D6CD-7E40-9291-C3ED61FF1F29}">
      <dgm:prSet/>
      <dgm:spPr/>
      <dgm:t>
        <a:bodyPr/>
        <a:lstStyle/>
        <a:p>
          <a:endParaRPr lang="en-US"/>
        </a:p>
      </dgm:t>
    </dgm:pt>
    <dgm:pt modelId="{AC4C38F3-A659-9644-B312-9FA48152DFB1}" type="sibTrans" cxnId="{C34E26C5-D6CD-7E40-9291-C3ED61FF1F29}">
      <dgm:prSet/>
      <dgm:spPr/>
      <dgm:t>
        <a:bodyPr/>
        <a:lstStyle/>
        <a:p>
          <a:endParaRPr lang="en-US"/>
        </a:p>
      </dgm:t>
    </dgm:pt>
    <dgm:pt modelId="{4B0BC32A-2912-9443-8842-5A9F07EBE68F}" type="pres">
      <dgm:prSet presAssocID="{FE31A9B8-CFC0-BD49-A934-E965689506B6}" presName="compositeShape" presStyleCnt="0">
        <dgm:presLayoutVars>
          <dgm:dir/>
          <dgm:resizeHandles/>
        </dgm:presLayoutVars>
      </dgm:prSet>
      <dgm:spPr/>
    </dgm:pt>
    <dgm:pt modelId="{0454A18D-AF12-9046-9F69-84F7CA163305}" type="pres">
      <dgm:prSet presAssocID="{FE31A9B8-CFC0-BD49-A934-E965689506B6}" presName="pyramid" presStyleLbl="node1" presStyleIdx="0" presStyleCnt="1"/>
      <dgm:spPr/>
    </dgm:pt>
    <dgm:pt modelId="{4BCA1C91-3C5B-9449-82F0-024762EA5388}" type="pres">
      <dgm:prSet presAssocID="{FE31A9B8-CFC0-BD49-A934-E965689506B6}" presName="theList" presStyleCnt="0"/>
      <dgm:spPr/>
    </dgm:pt>
    <dgm:pt modelId="{810B784A-0B9F-4E4B-A159-7E15BAB64055}" type="pres">
      <dgm:prSet presAssocID="{0F5857B8-6898-0D41-9DB4-6EE20E17ED78}" presName="aNode" presStyleLbl="fgAcc1" presStyleIdx="0" presStyleCnt="3">
        <dgm:presLayoutVars>
          <dgm:bulletEnabled val="1"/>
        </dgm:presLayoutVars>
      </dgm:prSet>
      <dgm:spPr/>
      <dgm:t>
        <a:bodyPr/>
        <a:lstStyle/>
        <a:p>
          <a:endParaRPr lang="en-US"/>
        </a:p>
      </dgm:t>
    </dgm:pt>
    <dgm:pt modelId="{45B08B2C-DBA5-424C-AFE6-8967D4842918}" type="pres">
      <dgm:prSet presAssocID="{0F5857B8-6898-0D41-9DB4-6EE20E17ED78}" presName="aSpace" presStyleCnt="0"/>
      <dgm:spPr/>
    </dgm:pt>
    <dgm:pt modelId="{9EB52B91-8148-A640-BECC-7CB762CABFC5}" type="pres">
      <dgm:prSet presAssocID="{D297209E-8BB8-7B47-9744-B51BD588AD41}" presName="aNode" presStyleLbl="fgAcc1" presStyleIdx="1" presStyleCnt="3">
        <dgm:presLayoutVars>
          <dgm:bulletEnabled val="1"/>
        </dgm:presLayoutVars>
      </dgm:prSet>
      <dgm:spPr/>
      <dgm:t>
        <a:bodyPr/>
        <a:lstStyle/>
        <a:p>
          <a:endParaRPr lang="en-US"/>
        </a:p>
      </dgm:t>
    </dgm:pt>
    <dgm:pt modelId="{DEAAFA69-6150-1546-9F4D-0B60B81EB706}" type="pres">
      <dgm:prSet presAssocID="{D297209E-8BB8-7B47-9744-B51BD588AD41}" presName="aSpace" presStyleCnt="0"/>
      <dgm:spPr/>
    </dgm:pt>
    <dgm:pt modelId="{87DEF54D-589C-4C44-95B4-57319E4CE512}" type="pres">
      <dgm:prSet presAssocID="{60FFEB2A-2F68-F246-9EDD-06200E12A888}" presName="aNode" presStyleLbl="fgAcc1" presStyleIdx="2" presStyleCnt="3">
        <dgm:presLayoutVars>
          <dgm:bulletEnabled val="1"/>
        </dgm:presLayoutVars>
      </dgm:prSet>
      <dgm:spPr/>
      <dgm:t>
        <a:bodyPr/>
        <a:lstStyle/>
        <a:p>
          <a:endParaRPr lang="en-US"/>
        </a:p>
      </dgm:t>
    </dgm:pt>
    <dgm:pt modelId="{CC9C9BB1-1027-244B-99B5-8FDE170E1351}" type="pres">
      <dgm:prSet presAssocID="{60FFEB2A-2F68-F246-9EDD-06200E12A888}" presName="aSpace" presStyleCnt="0"/>
      <dgm:spPr/>
    </dgm:pt>
  </dgm:ptLst>
  <dgm:cxnLst>
    <dgm:cxn modelId="{C2DC6269-44A8-6348-B476-54647AA3F5FD}" type="presOf" srcId="{FE31A9B8-CFC0-BD49-A934-E965689506B6}" destId="{4B0BC32A-2912-9443-8842-5A9F07EBE68F}" srcOrd="0" destOrd="0" presId="urn:microsoft.com/office/officeart/2005/8/layout/pyramid2"/>
    <dgm:cxn modelId="{EFCE67DD-7CEC-824A-8E66-26C391EDD738}" srcId="{FE31A9B8-CFC0-BD49-A934-E965689506B6}" destId="{0F5857B8-6898-0D41-9DB4-6EE20E17ED78}" srcOrd="0" destOrd="0" parTransId="{BA06946F-FA9A-3646-A805-10198C1D6F00}" sibTransId="{557EFB34-76A5-7B4E-B730-F7CB48866D21}"/>
    <dgm:cxn modelId="{DB222903-F851-FE44-B1F8-69E4850DFD0B}" type="presOf" srcId="{60FFEB2A-2F68-F246-9EDD-06200E12A888}" destId="{87DEF54D-589C-4C44-95B4-57319E4CE512}" srcOrd="0" destOrd="0" presId="urn:microsoft.com/office/officeart/2005/8/layout/pyramid2"/>
    <dgm:cxn modelId="{95BB742C-304B-6C47-89BE-C4F1191ACDDF}" type="presOf" srcId="{D297209E-8BB8-7B47-9744-B51BD588AD41}" destId="{9EB52B91-8148-A640-BECC-7CB762CABFC5}" srcOrd="0" destOrd="0" presId="urn:microsoft.com/office/officeart/2005/8/layout/pyramid2"/>
    <dgm:cxn modelId="{930D985A-EA3D-EF43-9610-6D1B64F67BC7}" srcId="{FE31A9B8-CFC0-BD49-A934-E965689506B6}" destId="{D297209E-8BB8-7B47-9744-B51BD588AD41}" srcOrd="1" destOrd="0" parTransId="{88CD0C7A-1BCD-174C-B209-AD7E1E6AE009}" sibTransId="{80C32431-1DB1-FB45-B2C5-B2D72032D5FA}"/>
    <dgm:cxn modelId="{4E9CF156-0AAE-C246-AAE2-8C8FD9495E9D}" type="presOf" srcId="{0F5857B8-6898-0D41-9DB4-6EE20E17ED78}" destId="{810B784A-0B9F-4E4B-A159-7E15BAB64055}" srcOrd="0" destOrd="0" presId="urn:microsoft.com/office/officeart/2005/8/layout/pyramid2"/>
    <dgm:cxn modelId="{C34E26C5-D6CD-7E40-9291-C3ED61FF1F29}" srcId="{FE31A9B8-CFC0-BD49-A934-E965689506B6}" destId="{60FFEB2A-2F68-F246-9EDD-06200E12A888}" srcOrd="2" destOrd="0" parTransId="{AF13C16D-39D6-C743-A41A-62C082171149}" sibTransId="{AC4C38F3-A659-9644-B312-9FA48152DFB1}"/>
    <dgm:cxn modelId="{89471BC5-B06A-374E-94E6-ED7E62670B2B}" type="presParOf" srcId="{4B0BC32A-2912-9443-8842-5A9F07EBE68F}" destId="{0454A18D-AF12-9046-9F69-84F7CA163305}" srcOrd="0" destOrd="0" presId="urn:microsoft.com/office/officeart/2005/8/layout/pyramid2"/>
    <dgm:cxn modelId="{CADE7176-B2A6-1F4B-AB4E-338C2D849354}" type="presParOf" srcId="{4B0BC32A-2912-9443-8842-5A9F07EBE68F}" destId="{4BCA1C91-3C5B-9449-82F0-024762EA5388}" srcOrd="1" destOrd="0" presId="urn:microsoft.com/office/officeart/2005/8/layout/pyramid2"/>
    <dgm:cxn modelId="{5C255383-C3B5-FF43-8E66-EE078821F234}" type="presParOf" srcId="{4BCA1C91-3C5B-9449-82F0-024762EA5388}" destId="{810B784A-0B9F-4E4B-A159-7E15BAB64055}" srcOrd="0" destOrd="0" presId="urn:microsoft.com/office/officeart/2005/8/layout/pyramid2"/>
    <dgm:cxn modelId="{A25E7CB9-1351-4B4B-A654-B68C069D6B7E}" type="presParOf" srcId="{4BCA1C91-3C5B-9449-82F0-024762EA5388}" destId="{45B08B2C-DBA5-424C-AFE6-8967D4842918}" srcOrd="1" destOrd="0" presId="urn:microsoft.com/office/officeart/2005/8/layout/pyramid2"/>
    <dgm:cxn modelId="{31BABCFF-1102-0B40-AA93-5A9E61A7199B}" type="presParOf" srcId="{4BCA1C91-3C5B-9449-82F0-024762EA5388}" destId="{9EB52B91-8148-A640-BECC-7CB762CABFC5}" srcOrd="2" destOrd="0" presId="urn:microsoft.com/office/officeart/2005/8/layout/pyramid2"/>
    <dgm:cxn modelId="{DDAADF9B-3CBA-7D4C-B573-6D17D170B20B}" type="presParOf" srcId="{4BCA1C91-3C5B-9449-82F0-024762EA5388}" destId="{DEAAFA69-6150-1546-9F4D-0B60B81EB706}" srcOrd="3" destOrd="0" presId="urn:microsoft.com/office/officeart/2005/8/layout/pyramid2"/>
    <dgm:cxn modelId="{B4346562-2C2C-084D-ADA5-4867366B12E8}" type="presParOf" srcId="{4BCA1C91-3C5B-9449-82F0-024762EA5388}" destId="{87DEF54D-589C-4C44-95B4-57319E4CE512}" srcOrd="4" destOrd="0" presId="urn:microsoft.com/office/officeart/2005/8/layout/pyramid2"/>
    <dgm:cxn modelId="{E58D3B2B-68CA-2540-8379-478F430D3B52}" type="presParOf" srcId="{4BCA1C91-3C5B-9449-82F0-024762EA5388}" destId="{CC9C9BB1-1027-244B-99B5-8FDE170E1351}"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70A0A-F788-46C3-B17F-6C13A39575B6}">
      <dsp:nvSpPr>
        <dsp:cNvPr id="0" name=""/>
        <dsp:cNvSpPr/>
      </dsp:nvSpPr>
      <dsp:spPr>
        <a:xfrm>
          <a:off x="0" y="437"/>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B1C45-BD4B-4715-A541-59637113A0FA}">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BAF36B-A4FD-4379-BCF7-EBF7ED11161B}">
      <dsp:nvSpPr>
        <dsp:cNvPr id="0" name=""/>
        <dsp:cNvSpPr/>
      </dsp:nvSpPr>
      <dsp:spPr>
        <a:xfrm>
          <a:off x="1181573" y="437"/>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lvl="0" algn="l" defTabSz="1111250">
            <a:lnSpc>
              <a:spcPct val="100000"/>
            </a:lnSpc>
            <a:spcBef>
              <a:spcPct val="0"/>
            </a:spcBef>
            <a:spcAft>
              <a:spcPct val="35000"/>
            </a:spcAft>
          </a:pPr>
          <a:r>
            <a:rPr lang="en-US" sz="2500" kern="1200" baseline="0"/>
            <a:t>Think about use</a:t>
          </a:r>
          <a:endParaRPr lang="en-US" sz="2500" kern="1200"/>
        </a:p>
      </dsp:txBody>
      <dsp:txXfrm>
        <a:off x="1181573" y="437"/>
        <a:ext cx="8419626" cy="1023007"/>
      </dsp:txXfrm>
    </dsp:sp>
    <dsp:sp modelId="{8C1F2228-2D09-494E-A68F-4C25319CFF38}">
      <dsp:nvSpPr>
        <dsp:cNvPr id="0" name=""/>
        <dsp:cNvSpPr/>
      </dsp:nvSpPr>
      <dsp:spPr>
        <a:xfrm>
          <a:off x="0" y="1279196"/>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E5FC3-B2DC-4FC1-B458-EE356D9FFB56}">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0A1518-6B83-46A7-B351-EDED2C7CE329}">
      <dsp:nvSpPr>
        <dsp:cNvPr id="0" name=""/>
        <dsp:cNvSpPr/>
      </dsp:nvSpPr>
      <dsp:spPr>
        <a:xfrm>
          <a:off x="1181573" y="1279196"/>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lvl="0" algn="l" defTabSz="1111250">
            <a:lnSpc>
              <a:spcPct val="100000"/>
            </a:lnSpc>
            <a:spcBef>
              <a:spcPct val="0"/>
            </a:spcBef>
            <a:spcAft>
              <a:spcPct val="35000"/>
            </a:spcAft>
          </a:pPr>
          <a:r>
            <a:rPr lang="en-US" sz="2500" kern="1200" baseline="0"/>
            <a:t>Think about reuse</a:t>
          </a:r>
          <a:endParaRPr lang="en-US" sz="2500" kern="1200"/>
        </a:p>
      </dsp:txBody>
      <dsp:txXfrm>
        <a:off x="1181573" y="1279196"/>
        <a:ext cx="8419626" cy="1023007"/>
      </dsp:txXfrm>
    </dsp:sp>
    <dsp:sp modelId="{C41F5B12-4773-4204-AEDD-847B8776974F}">
      <dsp:nvSpPr>
        <dsp:cNvPr id="0" name=""/>
        <dsp:cNvSpPr/>
      </dsp:nvSpPr>
      <dsp:spPr>
        <a:xfrm>
          <a:off x="0" y="2557955"/>
          <a:ext cx="9601200" cy="10230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8AA90-F921-467E-94FD-B3D85491B22F}">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884080-6020-44C8-BA71-8CFE4B9824D5}">
      <dsp:nvSpPr>
        <dsp:cNvPr id="0" name=""/>
        <dsp:cNvSpPr/>
      </dsp:nvSpPr>
      <dsp:spPr>
        <a:xfrm>
          <a:off x="1181573" y="2557955"/>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lvl="0" algn="l" defTabSz="1111250">
            <a:lnSpc>
              <a:spcPct val="100000"/>
            </a:lnSpc>
            <a:spcBef>
              <a:spcPct val="0"/>
            </a:spcBef>
            <a:spcAft>
              <a:spcPct val="35000"/>
            </a:spcAft>
          </a:pPr>
          <a:r>
            <a:rPr lang="en-US" sz="2500" kern="1200" baseline="0"/>
            <a:t>Think about discoverability</a:t>
          </a:r>
          <a:endParaRPr lang="en-US" sz="2500" kern="1200"/>
        </a:p>
      </dsp:txBody>
      <dsp:txXfrm>
        <a:off x="1181573" y="2557955"/>
        <a:ext cx="8419626" cy="102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4A18D-AF12-9046-9F69-84F7CA163305}">
      <dsp:nvSpPr>
        <dsp:cNvPr id="0" name=""/>
        <dsp:cNvSpPr/>
      </dsp:nvSpPr>
      <dsp:spPr>
        <a:xfrm>
          <a:off x="2741294" y="0"/>
          <a:ext cx="3581400" cy="3581400"/>
        </a:xfrm>
        <a:prstGeom prst="triangl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0B784A-0B9F-4E4B-A159-7E15BAB64055}">
      <dsp:nvSpPr>
        <dsp:cNvPr id="0" name=""/>
        <dsp:cNvSpPr/>
      </dsp:nvSpPr>
      <dsp:spPr>
        <a:xfrm>
          <a:off x="4531994" y="360063"/>
          <a:ext cx="2327910" cy="847784"/>
        </a:xfrm>
        <a:prstGeom prst="roundRect">
          <a:avLst/>
        </a:prstGeom>
        <a:solidFill>
          <a:schemeClr val="lt1">
            <a:alpha val="90000"/>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Community-level standard</a:t>
          </a:r>
        </a:p>
      </dsp:txBody>
      <dsp:txXfrm>
        <a:off x="4573379" y="401448"/>
        <a:ext cx="2245140" cy="765014"/>
      </dsp:txXfrm>
    </dsp:sp>
    <dsp:sp modelId="{9EB52B91-8148-A640-BECC-7CB762CABFC5}">
      <dsp:nvSpPr>
        <dsp:cNvPr id="0" name=""/>
        <dsp:cNvSpPr/>
      </dsp:nvSpPr>
      <dsp:spPr>
        <a:xfrm>
          <a:off x="4531994" y="1313821"/>
          <a:ext cx="2327910" cy="847784"/>
        </a:xfrm>
        <a:prstGeom prst="roundRect">
          <a:avLst/>
        </a:prstGeom>
        <a:solidFill>
          <a:schemeClr val="lt1">
            <a:alpha val="90000"/>
            <a:hueOff val="0"/>
            <a:satOff val="0"/>
            <a:lumOff val="0"/>
            <a:alphaOff val="0"/>
          </a:schemeClr>
        </a:solidFill>
        <a:ln w="34925" cap="flat" cmpd="sng" algn="in">
          <a:solidFill>
            <a:schemeClr val="accent5">
              <a:hueOff val="4416178"/>
              <a:satOff val="14379"/>
              <a:lumOff val="5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Research lab standard</a:t>
          </a:r>
        </a:p>
      </dsp:txBody>
      <dsp:txXfrm>
        <a:off x="4573379" y="1355206"/>
        <a:ext cx="2245140" cy="765014"/>
      </dsp:txXfrm>
    </dsp:sp>
    <dsp:sp modelId="{87DEF54D-589C-4C44-95B4-57319E4CE512}">
      <dsp:nvSpPr>
        <dsp:cNvPr id="0" name=""/>
        <dsp:cNvSpPr/>
      </dsp:nvSpPr>
      <dsp:spPr>
        <a:xfrm>
          <a:off x="4531994" y="2267578"/>
          <a:ext cx="2327910" cy="847784"/>
        </a:xfrm>
        <a:prstGeom prst="roundRect">
          <a:avLst/>
        </a:prstGeom>
        <a:solidFill>
          <a:schemeClr val="lt1">
            <a:alpha val="90000"/>
            <a:hueOff val="0"/>
            <a:satOff val="0"/>
            <a:lumOff val="0"/>
            <a:alphaOff val="0"/>
          </a:schemeClr>
        </a:solidFill>
        <a:ln w="34925" cap="flat" cmpd="sng" algn="in">
          <a:solidFill>
            <a:schemeClr val="accent5">
              <a:hueOff val="8832355"/>
              <a:satOff val="28758"/>
              <a:lumOff val="1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Individual standard</a:t>
          </a:r>
          <a:endParaRPr lang="en-US" sz="2200" kern="1200" dirty="0"/>
        </a:p>
      </dsp:txBody>
      <dsp:txXfrm>
        <a:off x="4573379" y="2308963"/>
        <a:ext cx="2245140" cy="765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6/17/2025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6/17/2025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6/17/2025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6/17/2025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6/17/2025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oloradoEpiProject/ColoradoEpiApp" TargetMode="External"/><Relationship Id="rId2" Type="http://schemas.openxmlformats.org/officeDocument/2006/relationships/hyperlink" Target="https://github.com/ColoradoEpiProject/ColoradoEpiResearch"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happygitwithr.com/" TargetMode="External"/><Relationship Id="rId2" Type="http://schemas.openxmlformats.org/officeDocument/2006/relationships/hyperlink" Target="https://rstudio.github.io/rstudio-extensions/rstudio_project_templates.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0A5B-5059-D4BF-88E6-4E084E6583C7}"/>
              </a:ext>
            </a:extLst>
          </p:cNvPr>
          <p:cNvSpPr>
            <a:spLocks noGrp="1"/>
          </p:cNvSpPr>
          <p:nvPr>
            <p:ph type="ctrTitle"/>
          </p:nvPr>
        </p:nvSpPr>
        <p:spPr/>
        <p:txBody>
          <a:bodyPr/>
          <a:lstStyle/>
          <a:p>
            <a:r>
              <a:rPr lang="en-US" dirty="0"/>
              <a:t>research file Organization</a:t>
            </a:r>
          </a:p>
        </p:txBody>
      </p:sp>
      <p:sp>
        <p:nvSpPr>
          <p:cNvPr id="3" name="Subtitle 2">
            <a:extLst>
              <a:ext uri="{FF2B5EF4-FFF2-40B4-BE49-F238E27FC236}">
                <a16:creationId xmlns:a16="http://schemas.microsoft.com/office/drawing/2014/main" id="{22E81461-A0E2-9808-F14D-41C71A9C86A0}"/>
              </a:ext>
            </a:extLst>
          </p:cNvPr>
          <p:cNvSpPr>
            <a:spLocks noGrp="1"/>
          </p:cNvSpPr>
          <p:nvPr>
            <p:ph type="subTitle" idx="1"/>
          </p:nvPr>
        </p:nvSpPr>
        <p:spPr/>
        <p:txBody>
          <a:bodyPr>
            <a:normAutofit/>
          </a:bodyPr>
          <a:lstStyle/>
          <a:p>
            <a:r>
              <a:rPr lang="en-US" i="1" dirty="0"/>
              <a:t>The Life-Changing Magic of Tidying Up </a:t>
            </a:r>
          </a:p>
          <a:p>
            <a:r>
              <a:rPr lang="en-US" dirty="0"/>
              <a:t>Brooke </a:t>
            </a:r>
            <a:r>
              <a:rPr lang="en-US" dirty="0" smtClean="0"/>
              <a:t>Anderson and Rachel Severson</a:t>
            </a:r>
            <a:endParaRPr lang="en-US" dirty="0"/>
          </a:p>
        </p:txBody>
      </p:sp>
    </p:spTree>
    <p:extLst>
      <p:ext uri="{BB962C8B-B14F-4D97-AF65-F5344CB8AC3E}">
        <p14:creationId xmlns:p14="http://schemas.microsoft.com/office/powerpoint/2010/main" val="251101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47D4F4-0CFE-4B87-8C7E-3681081D3C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48C110B4-D26A-44C6-8576-236CA24E98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7B680-D83C-5D4D-CEEF-8AB277F9C13B}"/>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dirty="0"/>
              <a:t>Sharing research files</a:t>
            </a:r>
          </a:p>
        </p:txBody>
      </p:sp>
      <p:pic>
        <p:nvPicPr>
          <p:cNvPr id="6" name="Picture 5">
            <a:extLst>
              <a:ext uri="{FF2B5EF4-FFF2-40B4-BE49-F238E27FC236}">
                <a16:creationId xmlns:a16="http://schemas.microsoft.com/office/drawing/2014/main" id="{A0268A65-51EE-1FC5-A3B0-A400F4337DD2}"/>
              </a:ext>
            </a:extLst>
          </p:cNvPr>
          <p:cNvPicPr>
            <a:picLocks noChangeAspect="1"/>
          </p:cNvPicPr>
          <p:nvPr/>
        </p:nvPicPr>
        <p:blipFill rotWithShape="1">
          <a:blip r:embed="rId2"/>
          <a:srcRect t="6877" r="2" b="2"/>
          <a:stretch/>
        </p:blipFill>
        <p:spPr>
          <a:xfrm>
            <a:off x="1" y="10"/>
            <a:ext cx="6050279" cy="3732653"/>
          </a:xfrm>
          <a:prstGeom prst="rect">
            <a:avLst/>
          </a:prstGeom>
        </p:spPr>
      </p:pic>
      <p:pic>
        <p:nvPicPr>
          <p:cNvPr id="5" name="Picture 4">
            <a:extLst>
              <a:ext uri="{FF2B5EF4-FFF2-40B4-BE49-F238E27FC236}">
                <a16:creationId xmlns:a16="http://schemas.microsoft.com/office/drawing/2014/main" id="{5C72737A-95CA-B7C6-A321-CB9CC1319AD4}"/>
              </a:ext>
            </a:extLst>
          </p:cNvPr>
          <p:cNvPicPr>
            <a:picLocks noChangeAspect="1"/>
          </p:cNvPicPr>
          <p:nvPr/>
        </p:nvPicPr>
        <p:blipFill rotWithShape="1">
          <a:blip r:embed="rId3"/>
          <a:srcRect t="7227" r="2" b="2"/>
          <a:stretch/>
        </p:blipFill>
        <p:spPr>
          <a:xfrm>
            <a:off x="6138672" y="10"/>
            <a:ext cx="6050280" cy="3732653"/>
          </a:xfrm>
          <a:prstGeom prst="rect">
            <a:avLst/>
          </a:prstGeom>
        </p:spPr>
      </p:pic>
      <p:sp>
        <p:nvSpPr>
          <p:cNvPr id="15" name="Freeform: Shape 14">
            <a:extLst>
              <a:ext uri="{FF2B5EF4-FFF2-40B4-BE49-F238E27FC236}">
                <a16:creationId xmlns:a16="http://schemas.microsoft.com/office/drawing/2014/main" id="{5BFD4DBB-3229-4DF6-A68A-CD91F83258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4" name="Content Placeholder 3">
            <a:extLst>
              <a:ext uri="{FF2B5EF4-FFF2-40B4-BE49-F238E27FC236}">
                <a16:creationId xmlns:a16="http://schemas.microsoft.com/office/drawing/2014/main" id="{486F36EE-9A56-FBC5-884F-694B6F22B3F9}"/>
              </a:ext>
            </a:extLst>
          </p:cNvPr>
          <p:cNvSpPr>
            <a:spLocks noGrp="1"/>
          </p:cNvSpPr>
          <p:nvPr>
            <p:ph sz="half" idx="2"/>
          </p:nvPr>
        </p:nvSpPr>
        <p:spPr>
          <a:xfrm>
            <a:off x="6253810" y="4531059"/>
            <a:ext cx="4718989" cy="1683474"/>
          </a:xfrm>
        </p:spPr>
        <p:txBody>
          <a:bodyPr vert="horz" lIns="91440" tIns="45720" rIns="91440" bIns="45720" rtlCol="0">
            <a:normAutofit/>
          </a:bodyPr>
          <a:lstStyle/>
          <a:p>
            <a:pPr>
              <a:buFont typeface="Franklin Gothic Book" panose="020B0503020102020204" pitchFamily="34" charset="0"/>
              <a:buNone/>
            </a:pPr>
            <a:r>
              <a:rPr lang="en-US" sz="1800" dirty="0"/>
              <a:t>We’re less likely to share things that aren’t tidy. This is why we often blur our backgrounds for online meetings!</a:t>
            </a:r>
          </a:p>
        </p:txBody>
      </p:sp>
      <p:sp>
        <p:nvSpPr>
          <p:cNvPr id="17" name="Freeform: Shape 16">
            <a:extLst>
              <a:ext uri="{FF2B5EF4-FFF2-40B4-BE49-F238E27FC236}">
                <a16:creationId xmlns:a16="http://schemas.microsoft.com/office/drawing/2014/main" id="{792979E5-1F93-4CE3-975E-3CAEC618BF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4619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B680-D83C-5D4D-CEEF-8AB277F9C13B}"/>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dirty="0"/>
              <a:t>Sharing research files</a:t>
            </a:r>
          </a:p>
        </p:txBody>
      </p:sp>
      <p:sp>
        <p:nvSpPr>
          <p:cNvPr id="4" name="Content Placeholder 3">
            <a:extLst>
              <a:ext uri="{FF2B5EF4-FFF2-40B4-BE49-F238E27FC236}">
                <a16:creationId xmlns:a16="http://schemas.microsoft.com/office/drawing/2014/main" id="{486F36EE-9A56-FBC5-884F-694B6F22B3F9}"/>
              </a:ext>
            </a:extLst>
          </p:cNvPr>
          <p:cNvSpPr>
            <a:spLocks noGrp="1"/>
          </p:cNvSpPr>
          <p:nvPr>
            <p:ph sz="half" idx="2"/>
          </p:nvPr>
        </p:nvSpPr>
        <p:spPr>
          <a:xfrm>
            <a:off x="6253810" y="4531058"/>
            <a:ext cx="4718989" cy="1948763"/>
          </a:xfrm>
        </p:spPr>
        <p:txBody>
          <a:bodyPr vert="horz" lIns="91440" tIns="45720" rIns="91440" bIns="45720" rtlCol="0">
            <a:normAutofit fontScale="92500" lnSpcReduction="20000"/>
          </a:bodyPr>
          <a:lstStyle/>
          <a:p>
            <a:pPr marL="0" indent="0">
              <a:buNone/>
            </a:pPr>
            <a:r>
              <a:rPr lang="en-US" sz="1800"/>
              <a:t>“Without clear instructions, many researchers struggle to avoid chaos in their file structures, and so are </a:t>
            </a:r>
            <a:r>
              <a:rPr lang="en-US" sz="1800" b="1"/>
              <a:t>understandably reluctant to expose their workflow for others to see</a:t>
            </a:r>
            <a:r>
              <a:rPr lang="en-US" sz="1800"/>
              <a:t>. This may be one of the reasons that so many requests for details about methods, including requests for data and code, are turned down or go unanswered.” </a:t>
            </a:r>
          </a:p>
          <a:p>
            <a:pPr marL="0" indent="0">
              <a:buNone/>
            </a:pPr>
            <a:r>
              <a:rPr lang="en-US" sz="1800"/>
              <a:t>–Marwick et al., 2018</a:t>
            </a:r>
            <a:endParaRPr lang="en-US" sz="1800" dirty="0"/>
          </a:p>
        </p:txBody>
      </p:sp>
      <p:pic>
        <p:nvPicPr>
          <p:cNvPr id="3" name="Picture 2">
            <a:extLst>
              <a:ext uri="{FF2B5EF4-FFF2-40B4-BE49-F238E27FC236}">
                <a16:creationId xmlns:a16="http://schemas.microsoft.com/office/drawing/2014/main" id="{983BFF53-1723-654F-D8FC-8144D68538CD}"/>
              </a:ext>
            </a:extLst>
          </p:cNvPr>
          <p:cNvPicPr>
            <a:picLocks noChangeAspect="1"/>
          </p:cNvPicPr>
          <p:nvPr/>
        </p:nvPicPr>
        <p:blipFill>
          <a:blip r:embed="rId2"/>
          <a:stretch>
            <a:fillRect/>
          </a:stretch>
        </p:blipFill>
        <p:spPr>
          <a:xfrm>
            <a:off x="6253810" y="891823"/>
            <a:ext cx="1896534" cy="2255338"/>
          </a:xfrm>
          <a:prstGeom prst="rect">
            <a:avLst/>
          </a:prstGeom>
        </p:spPr>
      </p:pic>
      <p:pic>
        <p:nvPicPr>
          <p:cNvPr id="7" name="Picture 6">
            <a:extLst>
              <a:ext uri="{FF2B5EF4-FFF2-40B4-BE49-F238E27FC236}">
                <a16:creationId xmlns:a16="http://schemas.microsoft.com/office/drawing/2014/main" id="{814B59E2-2D06-249F-90D7-62F963B225FA}"/>
              </a:ext>
            </a:extLst>
          </p:cNvPr>
          <p:cNvPicPr>
            <a:picLocks noChangeAspect="1"/>
          </p:cNvPicPr>
          <p:nvPr/>
        </p:nvPicPr>
        <p:blipFill>
          <a:blip r:embed="rId3"/>
          <a:stretch>
            <a:fillRect/>
          </a:stretch>
        </p:blipFill>
        <p:spPr>
          <a:xfrm>
            <a:off x="3008078" y="0"/>
            <a:ext cx="3065463" cy="4385315"/>
          </a:xfrm>
          <a:prstGeom prst="rect">
            <a:avLst/>
          </a:prstGeom>
        </p:spPr>
      </p:pic>
    </p:spTree>
    <p:extLst>
      <p:ext uri="{BB962C8B-B14F-4D97-AF65-F5344CB8AC3E}">
        <p14:creationId xmlns:p14="http://schemas.microsoft.com/office/powerpoint/2010/main" val="273696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449BC34D-9C23-4D6D-8213-1F471AF85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34" name="Freeform 6">
              <a:extLst>
                <a:ext uri="{FF2B5EF4-FFF2-40B4-BE49-F238E27FC236}">
                  <a16:creationId xmlns:a16="http://schemas.microsoft.com/office/drawing/2014/main" id="{FA0F5D6C-5025-4D7E-82DD-C2C6FDA1E75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35" name="Freeform 6">
              <a:extLst>
                <a:ext uri="{FF2B5EF4-FFF2-40B4-BE49-F238E27FC236}">
                  <a16:creationId xmlns:a16="http://schemas.microsoft.com/office/drawing/2014/main" id="{E2AF2C17-4AB4-4402-B84B-129EF95D16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037" name="Rectangle 1036">
            <a:extLst>
              <a:ext uri="{FF2B5EF4-FFF2-40B4-BE49-F238E27FC236}">
                <a16:creationId xmlns:a16="http://schemas.microsoft.com/office/drawing/2014/main" id="{1F9A0C1C-8ABC-401B-8FE9-AC9327C4C5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C526B-7973-DD5D-3222-655F2890689A}"/>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cap="all" dirty="0"/>
              <a:t>Adam Savage</a:t>
            </a:r>
          </a:p>
        </p:txBody>
      </p:sp>
      <p:sp>
        <p:nvSpPr>
          <p:cNvPr id="1039" name="Freeform 6">
            <a:extLst>
              <a:ext uri="{FF2B5EF4-FFF2-40B4-BE49-F238E27FC236}">
                <a16:creationId xmlns:a16="http://schemas.microsoft.com/office/drawing/2014/main" id="{BA5783C3-2F96-40A7-A24F-30CB07AA3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041" name="Freeform 6">
            <a:extLst>
              <a:ext uri="{FF2B5EF4-FFF2-40B4-BE49-F238E27FC236}">
                <a16:creationId xmlns:a16="http://schemas.microsoft.com/office/drawing/2014/main" id="{A9D08DBA-0326-4C4E-ACFB-576F3ABDD2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028" name="Picture 4">
            <a:extLst>
              <a:ext uri="{FF2B5EF4-FFF2-40B4-BE49-F238E27FC236}">
                <a16:creationId xmlns:a16="http://schemas.microsoft.com/office/drawing/2014/main" id="{880CBA7D-F225-97E4-BFCF-0F2AB7D269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79023" y="1406388"/>
            <a:ext cx="5659222" cy="42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68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B91B61-BFCA-4647-957E-A8269BE46F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774734C-3BA6-4D8F-301E-6C66EF7B1D30}"/>
              </a:ext>
            </a:extLst>
          </p:cNvPr>
          <p:cNvSpPr>
            <a:spLocks noGrp="1"/>
          </p:cNvSpPr>
          <p:nvPr>
            <p:ph type="title"/>
          </p:nvPr>
        </p:nvSpPr>
        <p:spPr>
          <a:xfrm>
            <a:off x="5100824" y="685800"/>
            <a:ext cx="6176776" cy="1485900"/>
          </a:xfrm>
        </p:spPr>
        <p:txBody>
          <a:bodyPr>
            <a:normAutofit/>
          </a:bodyPr>
          <a:lstStyle/>
          <a:p>
            <a:r>
              <a:rPr lang="en-US" dirty="0"/>
              <a:t>Knolling</a:t>
            </a:r>
          </a:p>
        </p:txBody>
      </p:sp>
      <p:pic>
        <p:nvPicPr>
          <p:cNvPr id="3" name="Content Placeholder 2" descr="A person with his arms crossed&#10;&#10;Description automatically generated">
            <a:extLst>
              <a:ext uri="{FF2B5EF4-FFF2-40B4-BE49-F238E27FC236}">
                <a16:creationId xmlns:a16="http://schemas.microsoft.com/office/drawing/2014/main" id="{B7BF2A13-9CB9-2750-2E74-66452C5D4BFD}"/>
              </a:ext>
            </a:extLst>
          </p:cNvPr>
          <p:cNvPicPr>
            <a:picLocks noChangeAspect="1"/>
          </p:cNvPicPr>
          <p:nvPr/>
        </p:nvPicPr>
        <p:blipFill rotWithShape="1">
          <a:blip r:embed="rId2"/>
          <a:srcRect l="3739"/>
          <a:stretch/>
        </p:blipFill>
        <p:spPr>
          <a:xfrm>
            <a:off x="-1" y="10"/>
            <a:ext cx="4373546" cy="6857990"/>
          </a:xfrm>
          <a:prstGeom prst="rect">
            <a:avLst/>
          </a:prstGeom>
        </p:spPr>
      </p:pic>
      <p:sp>
        <p:nvSpPr>
          <p:cNvPr id="13" name="Rectangle 12">
            <a:extLst>
              <a:ext uri="{FF2B5EF4-FFF2-40B4-BE49-F238E27FC236}">
                <a16:creationId xmlns:a16="http://schemas.microsoft.com/office/drawing/2014/main" id="{92D1D7C6-1C89-420C-8D35-483654167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AA6A1E33-23D5-71F6-23A5-4DF412347960}"/>
              </a:ext>
            </a:extLst>
          </p:cNvPr>
          <p:cNvSpPr>
            <a:spLocks noGrp="1"/>
          </p:cNvSpPr>
          <p:nvPr>
            <p:ph idx="1"/>
          </p:nvPr>
        </p:nvSpPr>
        <p:spPr>
          <a:xfrm>
            <a:off x="5100824" y="2286000"/>
            <a:ext cx="6176776" cy="3581400"/>
          </a:xfrm>
        </p:spPr>
        <p:txBody>
          <a:bodyPr>
            <a:normAutofit/>
          </a:bodyPr>
          <a:lstStyle/>
          <a:p>
            <a:pPr marL="0" indent="0">
              <a:buNone/>
            </a:pPr>
            <a:r>
              <a:rPr lang="en-US" dirty="0"/>
              <a:t>”I started to clean up before heading upstairs at the end of the day, and lo and behold the shop became a </a:t>
            </a:r>
            <a:r>
              <a:rPr lang="en-US" b="1" dirty="0"/>
              <a:t>far more efficient </a:t>
            </a:r>
            <a:r>
              <a:rPr lang="en-US" dirty="0"/>
              <a:t>and well-oiled machine to work in. </a:t>
            </a:r>
          </a:p>
          <a:p>
            <a:pPr marL="0" indent="0">
              <a:buNone/>
            </a:pPr>
            <a:r>
              <a:rPr lang="en-US" dirty="0"/>
              <a:t>The freed-up space in my mind and the open work space at my fingertips</a:t>
            </a:r>
            <a:r>
              <a:rPr lang="en-US" b="1" dirty="0"/>
              <a:t> allowed me a lot of room, both mental and physical</a:t>
            </a:r>
            <a:r>
              <a:rPr lang="en-US" dirty="0"/>
              <a:t>, to pursue a wide variety of projects, and I finally started to understand how much benefit was to be gained by taking the time to clean.”</a:t>
            </a:r>
          </a:p>
        </p:txBody>
      </p:sp>
    </p:spTree>
    <p:extLst>
      <p:ext uri="{BB962C8B-B14F-4D97-AF65-F5344CB8AC3E}">
        <p14:creationId xmlns:p14="http://schemas.microsoft.com/office/powerpoint/2010/main" val="66894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6FF27-5689-4DD0-320E-12B486B72D85}"/>
              </a:ext>
            </a:extLst>
          </p:cNvPr>
          <p:cNvSpPr>
            <a:spLocks noGrp="1"/>
          </p:cNvSpPr>
          <p:nvPr>
            <p:ph type="title"/>
          </p:nvPr>
        </p:nvSpPr>
        <p:spPr>
          <a:xfrm>
            <a:off x="8154186" y="634028"/>
            <a:ext cx="3655068" cy="3732835"/>
          </a:xfrm>
        </p:spPr>
        <p:txBody>
          <a:bodyPr vert="horz" lIns="91440" tIns="45720" rIns="91440" bIns="45720" rtlCol="0" anchor="b">
            <a:normAutofit/>
          </a:bodyPr>
          <a:lstStyle/>
          <a:p>
            <a:pPr algn="ctr"/>
            <a:r>
              <a:rPr lang="en-US" sz="6000" cap="all" dirty="0"/>
              <a:t>Knolling</a:t>
            </a:r>
            <a:br>
              <a:rPr lang="en-US" sz="6000" cap="all" dirty="0"/>
            </a:br>
            <a:r>
              <a:rPr lang="en-US" sz="6000" cap="all" dirty="0"/>
              <a:t>Legos</a:t>
            </a:r>
          </a:p>
        </p:txBody>
      </p:sp>
      <p:sp>
        <p:nvSpPr>
          <p:cNvPr id="15" name="Freeform 6">
            <a:extLst>
              <a:ext uri="{FF2B5EF4-FFF2-40B4-BE49-F238E27FC236}">
                <a16:creationId xmlns:a16="http://schemas.microsoft.com/office/drawing/2014/main" id="{BA5783C3-2F96-40A7-A24F-30CB07AA3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A picture containing text, person, indoor&#10;&#10;Description automatically generated">
            <a:extLst>
              <a:ext uri="{FF2B5EF4-FFF2-40B4-BE49-F238E27FC236}">
                <a16:creationId xmlns:a16="http://schemas.microsoft.com/office/drawing/2014/main" id="{FBEA0735-7B54-3C38-32B7-C60B6FFDCDDB}"/>
              </a:ext>
            </a:extLst>
          </p:cNvPr>
          <p:cNvPicPr>
            <a:picLocks noGrp="1" noChangeAspect="1"/>
          </p:cNvPicPr>
          <p:nvPr>
            <p:ph idx="1"/>
          </p:nvPr>
        </p:nvPicPr>
        <p:blipFill>
          <a:blip r:embed="rId2"/>
          <a:stretch>
            <a:fillRect/>
          </a:stretch>
        </p:blipFill>
        <p:spPr>
          <a:xfrm>
            <a:off x="1379023" y="1936940"/>
            <a:ext cx="5659222" cy="3183312"/>
          </a:xfrm>
          <a:prstGeom prst="rect">
            <a:avLst/>
          </a:prstGeom>
        </p:spPr>
      </p:pic>
    </p:spTree>
    <p:extLst>
      <p:ext uri="{BB962C8B-B14F-4D97-AF65-F5344CB8AC3E}">
        <p14:creationId xmlns:p14="http://schemas.microsoft.com/office/powerpoint/2010/main" val="11489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9B7F71C-B910-F12D-A33B-DF19F9E7EF96}"/>
              </a:ext>
            </a:extLst>
          </p:cNvPr>
          <p:cNvSpPr>
            <a:spLocks noGrp="1"/>
          </p:cNvSpPr>
          <p:nvPr>
            <p:ph type="title"/>
          </p:nvPr>
        </p:nvSpPr>
        <p:spPr/>
        <p:txBody>
          <a:bodyPr/>
          <a:lstStyle/>
          <a:p>
            <a:r>
              <a:rPr lang="en-US" dirty="0"/>
              <a:t>Why you should organize research files</a:t>
            </a:r>
          </a:p>
        </p:txBody>
      </p:sp>
      <p:sp>
        <p:nvSpPr>
          <p:cNvPr id="14" name="Content Placeholder 13">
            <a:extLst>
              <a:ext uri="{FF2B5EF4-FFF2-40B4-BE49-F238E27FC236}">
                <a16:creationId xmlns:a16="http://schemas.microsoft.com/office/drawing/2014/main" id="{97E339E4-A4D1-924A-07FD-1474201BE040}"/>
              </a:ext>
            </a:extLst>
          </p:cNvPr>
          <p:cNvSpPr>
            <a:spLocks noGrp="1"/>
          </p:cNvSpPr>
          <p:nvPr>
            <p:ph idx="1"/>
          </p:nvPr>
        </p:nvSpPr>
        <p:spPr/>
        <p:txBody>
          <a:bodyPr/>
          <a:lstStyle/>
          <a:p>
            <a:r>
              <a:rPr lang="en-US" dirty="0"/>
              <a:t>You can do your research more efficiently</a:t>
            </a:r>
          </a:p>
          <a:p>
            <a:r>
              <a:rPr lang="en-US" dirty="0"/>
              <a:t>You can introduce new people to the project quickly</a:t>
            </a:r>
          </a:p>
          <a:p>
            <a:r>
              <a:rPr lang="en-US" dirty="0"/>
              <a:t>You are more likely to share well-organized files, which is critical for research reproducibility</a:t>
            </a:r>
          </a:p>
          <a:p>
            <a:r>
              <a:rPr lang="en-US" dirty="0"/>
              <a:t>You have more mental space to focus on substantive questions as you work</a:t>
            </a:r>
          </a:p>
          <a:p>
            <a:endParaRPr lang="en-US" dirty="0"/>
          </a:p>
          <a:p>
            <a:endParaRPr lang="en-US" dirty="0"/>
          </a:p>
          <a:p>
            <a:endParaRPr lang="en-US" dirty="0"/>
          </a:p>
        </p:txBody>
      </p:sp>
    </p:spTree>
    <p:extLst>
      <p:ext uri="{BB962C8B-B14F-4D97-AF65-F5344CB8AC3E}">
        <p14:creationId xmlns:p14="http://schemas.microsoft.com/office/powerpoint/2010/main" val="269473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B9DE-65CA-86C8-004E-FECA6F02B04F}"/>
              </a:ext>
            </a:extLst>
          </p:cNvPr>
          <p:cNvSpPr>
            <a:spLocks noGrp="1"/>
          </p:cNvSpPr>
          <p:nvPr>
            <p:ph type="title"/>
          </p:nvPr>
        </p:nvSpPr>
        <p:spPr/>
        <p:txBody>
          <a:bodyPr/>
          <a:lstStyle/>
          <a:p>
            <a:r>
              <a:rPr lang="en-US" dirty="0"/>
              <a:t>How to organize files</a:t>
            </a:r>
          </a:p>
        </p:txBody>
      </p:sp>
      <p:sp>
        <p:nvSpPr>
          <p:cNvPr id="3" name="Text Placeholder 2">
            <a:extLst>
              <a:ext uri="{FF2B5EF4-FFF2-40B4-BE49-F238E27FC236}">
                <a16:creationId xmlns:a16="http://schemas.microsoft.com/office/drawing/2014/main" id="{7258F35D-80DE-20BF-F61D-39F44BB41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9013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D66A9-5774-386C-D378-8343699C2361}"/>
              </a:ext>
            </a:extLst>
          </p:cNvPr>
          <p:cNvSpPr>
            <a:spLocks noGrp="1"/>
          </p:cNvSpPr>
          <p:nvPr>
            <p:ph type="title"/>
          </p:nvPr>
        </p:nvSpPr>
        <p:spPr>
          <a:xfrm>
            <a:off x="1371600" y="685800"/>
            <a:ext cx="3282695" cy="1485900"/>
          </a:xfrm>
        </p:spPr>
        <p:txBody>
          <a:bodyPr>
            <a:normAutofit/>
          </a:bodyPr>
          <a:lstStyle/>
          <a:p>
            <a:r>
              <a:rPr lang="en-US" sz="4100"/>
              <a:t>Using a single directory</a:t>
            </a:r>
          </a:p>
        </p:txBody>
      </p:sp>
      <p:sp>
        <p:nvSpPr>
          <p:cNvPr id="5" name="Content Placeholder 4">
            <a:extLst>
              <a:ext uri="{FF2B5EF4-FFF2-40B4-BE49-F238E27FC236}">
                <a16:creationId xmlns:a16="http://schemas.microsoft.com/office/drawing/2014/main" id="{906114DF-09AF-EE6B-F707-49AB55E8661B}"/>
              </a:ext>
            </a:extLst>
          </p:cNvPr>
          <p:cNvSpPr>
            <a:spLocks noGrp="1"/>
          </p:cNvSpPr>
          <p:nvPr>
            <p:ph idx="1"/>
          </p:nvPr>
        </p:nvSpPr>
        <p:spPr>
          <a:xfrm>
            <a:off x="1371600" y="2286000"/>
            <a:ext cx="3282694" cy="3581400"/>
          </a:xfrm>
        </p:spPr>
        <p:txBody>
          <a:bodyPr>
            <a:normAutofit/>
          </a:bodyPr>
          <a:lstStyle/>
          <a:p>
            <a:r>
              <a:rPr lang="en-US" dirty="0"/>
              <a:t>Easy to set up as an R Project</a:t>
            </a:r>
          </a:p>
          <a:p>
            <a:r>
              <a:rPr lang="en-US" dirty="0"/>
              <a:t>Easy to set up with version control</a:t>
            </a:r>
          </a:p>
          <a:p>
            <a:r>
              <a:rPr lang="en-US" dirty="0"/>
              <a:t>Portable</a:t>
            </a:r>
          </a:p>
          <a:p>
            <a:r>
              <a:rPr lang="en-US" dirty="0"/>
              <a:t>Shareable</a:t>
            </a:r>
          </a:p>
        </p:txBody>
      </p:sp>
      <p:pic>
        <p:nvPicPr>
          <p:cNvPr id="6146" name="Picture 2" descr="Moving &amp; Storage Company, Moving Containers | PODS">
            <a:extLst>
              <a:ext uri="{FF2B5EF4-FFF2-40B4-BE49-F238E27FC236}">
                <a16:creationId xmlns:a16="http://schemas.microsoft.com/office/drawing/2014/main" id="{014303A4-486D-C0C7-7A02-245BF43860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1467" y="1558250"/>
            <a:ext cx="6517065" cy="342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46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F4882-C1A2-E06E-3927-CF9191E51A05}"/>
              </a:ext>
            </a:extLst>
          </p:cNvPr>
          <p:cNvSpPr>
            <a:spLocks noGrp="1"/>
          </p:cNvSpPr>
          <p:nvPr>
            <p:ph type="title"/>
          </p:nvPr>
        </p:nvSpPr>
        <p:spPr>
          <a:xfrm>
            <a:off x="1371600" y="685800"/>
            <a:ext cx="3282695" cy="1485900"/>
          </a:xfrm>
        </p:spPr>
        <p:txBody>
          <a:bodyPr>
            <a:normAutofit/>
          </a:bodyPr>
          <a:lstStyle/>
          <a:p>
            <a:r>
              <a:rPr lang="en-US" sz="3400"/>
              <a:t>Blueprint versus physical template</a:t>
            </a:r>
          </a:p>
        </p:txBody>
      </p:sp>
      <p:sp>
        <p:nvSpPr>
          <p:cNvPr id="16" name="Content Placeholder 8">
            <a:extLst>
              <a:ext uri="{FF2B5EF4-FFF2-40B4-BE49-F238E27FC236}">
                <a16:creationId xmlns:a16="http://schemas.microsoft.com/office/drawing/2014/main" id="{21A2DFDD-1343-F705-0D25-E6641DB4D330}"/>
              </a:ext>
            </a:extLst>
          </p:cNvPr>
          <p:cNvSpPr>
            <a:spLocks noGrp="1"/>
          </p:cNvSpPr>
          <p:nvPr>
            <p:ph idx="1"/>
          </p:nvPr>
        </p:nvSpPr>
        <p:spPr>
          <a:xfrm>
            <a:off x="1245393" y="5514975"/>
            <a:ext cx="9701213" cy="1028700"/>
          </a:xfrm>
        </p:spPr>
        <p:txBody>
          <a:bodyPr>
            <a:normAutofit/>
          </a:bodyPr>
          <a:lstStyle/>
          <a:p>
            <a:pPr marL="0" indent="0">
              <a:buNone/>
            </a:pPr>
            <a:r>
              <a:rPr lang="en-US" dirty="0"/>
              <a:t>The physical implementation of this is very simple—create an empty example directory and copy and rename for new projects. The harder part is designing a good structure for the directory.</a:t>
            </a:r>
          </a:p>
        </p:txBody>
      </p:sp>
      <p:pic>
        <p:nvPicPr>
          <p:cNvPr id="3" name="Content Placeholder 4" descr="Graphical user interface&#10;&#10;Description automatically generated">
            <a:extLst>
              <a:ext uri="{FF2B5EF4-FFF2-40B4-BE49-F238E27FC236}">
                <a16:creationId xmlns:a16="http://schemas.microsoft.com/office/drawing/2014/main" id="{ADE863DB-3584-3D49-A9C1-EFBFF2DD8D3A}"/>
              </a:ext>
            </a:extLst>
          </p:cNvPr>
          <p:cNvPicPr>
            <a:picLocks noChangeAspect="1"/>
          </p:cNvPicPr>
          <p:nvPr/>
        </p:nvPicPr>
        <p:blipFill rotWithShape="1">
          <a:blip r:embed="rId2"/>
          <a:srcRect l="-1" r="-4265" b="75266"/>
          <a:stretch/>
        </p:blipFill>
        <p:spPr>
          <a:xfrm>
            <a:off x="1004888" y="2428875"/>
            <a:ext cx="11388213" cy="3228975"/>
          </a:xfrm>
          <a:prstGeom prst="rect">
            <a:avLst/>
          </a:prstGeom>
        </p:spPr>
      </p:pic>
    </p:spTree>
    <p:extLst>
      <p:ext uri="{BB962C8B-B14F-4D97-AF65-F5344CB8AC3E}">
        <p14:creationId xmlns:p14="http://schemas.microsoft.com/office/powerpoint/2010/main" val="135696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9990-BD8E-8DA1-B095-54B841CEB5C6}"/>
              </a:ext>
            </a:extLst>
          </p:cNvPr>
          <p:cNvSpPr>
            <a:spLocks noGrp="1"/>
          </p:cNvSpPr>
          <p:nvPr>
            <p:ph type="title"/>
          </p:nvPr>
        </p:nvSpPr>
        <p:spPr/>
        <p:txBody>
          <a:bodyPr/>
          <a:lstStyle/>
          <a:p>
            <a:r>
              <a:rPr lang="en-US" dirty="0"/>
              <a:t>Designing your system</a:t>
            </a:r>
          </a:p>
        </p:txBody>
      </p:sp>
      <p:graphicFrame>
        <p:nvGraphicFramePr>
          <p:cNvPr id="5" name="Content Placeholder 2">
            <a:extLst>
              <a:ext uri="{FF2B5EF4-FFF2-40B4-BE49-F238E27FC236}">
                <a16:creationId xmlns:a16="http://schemas.microsoft.com/office/drawing/2014/main" id="{01E9B24C-FB2B-2E9B-79DE-E879372D5EA7}"/>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249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2F69-B121-B3C3-0A94-59C37E0487CB}"/>
              </a:ext>
            </a:extLst>
          </p:cNvPr>
          <p:cNvSpPr>
            <a:spLocks noGrp="1"/>
          </p:cNvSpPr>
          <p:nvPr>
            <p:ph type="title"/>
          </p:nvPr>
        </p:nvSpPr>
        <p:spPr/>
        <p:txBody>
          <a:bodyPr/>
          <a:lstStyle/>
          <a:p>
            <a:r>
              <a:rPr lang="en-US" dirty="0"/>
              <a:t>What we’ll talk about</a:t>
            </a:r>
          </a:p>
        </p:txBody>
      </p:sp>
      <p:sp>
        <p:nvSpPr>
          <p:cNvPr id="3" name="Content Placeholder 2">
            <a:extLst>
              <a:ext uri="{FF2B5EF4-FFF2-40B4-BE49-F238E27FC236}">
                <a16:creationId xmlns:a16="http://schemas.microsoft.com/office/drawing/2014/main" id="{B2BAEE85-2DC6-3CE8-71BD-B0ECED3466B4}"/>
              </a:ext>
            </a:extLst>
          </p:cNvPr>
          <p:cNvSpPr>
            <a:spLocks noGrp="1"/>
          </p:cNvSpPr>
          <p:nvPr>
            <p:ph idx="1"/>
          </p:nvPr>
        </p:nvSpPr>
        <p:spPr/>
        <p:txBody>
          <a:bodyPr/>
          <a:lstStyle/>
          <a:p>
            <a:r>
              <a:rPr lang="en-US" dirty="0"/>
              <a:t>Why should you organize your research files?</a:t>
            </a:r>
          </a:p>
          <a:p>
            <a:r>
              <a:rPr lang="en-US" dirty="0"/>
              <a:t>How should you organize your research files?</a:t>
            </a:r>
          </a:p>
          <a:p>
            <a:r>
              <a:rPr lang="en-US" dirty="0"/>
              <a:t>What can you do with well-organized files</a:t>
            </a:r>
            <a:r>
              <a:rPr lang="en-US" dirty="0" smtClean="0"/>
              <a:t>?</a:t>
            </a:r>
          </a:p>
          <a:p>
            <a:r>
              <a:rPr lang="en-US" dirty="0" smtClean="0"/>
              <a:t>Advanced topics: What can you do with a standardized directory structure? What can you do with </a:t>
            </a:r>
            <a:r>
              <a:rPr lang="en-US" dirty="0" err="1" smtClean="0"/>
              <a:t>Git</a:t>
            </a:r>
            <a:r>
              <a:rPr lang="en-US" dirty="0" smtClean="0"/>
              <a:t>?</a:t>
            </a:r>
          </a:p>
        </p:txBody>
      </p:sp>
    </p:spTree>
    <p:extLst>
      <p:ext uri="{BB962C8B-B14F-4D97-AF65-F5344CB8AC3E}">
        <p14:creationId xmlns:p14="http://schemas.microsoft.com/office/powerpoint/2010/main" val="2211348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204626-2220-4678-A939-FD94EA7B53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958837" cy="1485900"/>
          </a:xfrm>
        </p:spPr>
        <p:txBody>
          <a:bodyPr>
            <a:normAutofit/>
          </a:bodyPr>
          <a:lstStyle/>
          <a:p>
            <a:r>
              <a:rPr lang="en-US" dirty="0"/>
              <a:t>Use and Reuse</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958837" cy="3581400"/>
          </a:xfrm>
        </p:spPr>
        <p:txBody>
          <a:bodyPr>
            <a:normAutofit/>
          </a:bodyPr>
          <a:lstStyle/>
          <a:p>
            <a:r>
              <a:rPr lang="en-US" dirty="0"/>
              <a:t>Group similar types of files together</a:t>
            </a:r>
          </a:p>
          <a:p>
            <a:r>
              <a:rPr lang="en-US" dirty="0"/>
              <a:t>Name subdirectories generically</a:t>
            </a:r>
          </a:p>
        </p:txBody>
      </p:sp>
      <p:sp>
        <p:nvSpPr>
          <p:cNvPr id="13" name="Rectangle 12">
            <a:extLst>
              <a:ext uri="{FF2B5EF4-FFF2-40B4-BE49-F238E27FC236}">
                <a16:creationId xmlns:a16="http://schemas.microsoft.com/office/drawing/2014/main" id="{EB97D8A6-1C5A-42B6-AE78-F3D0F9BDF0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Text&#10;&#10;Description automatically generated">
            <a:extLst>
              <a:ext uri="{FF2B5EF4-FFF2-40B4-BE49-F238E27FC236}">
                <a16:creationId xmlns:a16="http://schemas.microsoft.com/office/drawing/2014/main" id="{F7AF6BE6-EEB2-C200-1FDB-89395B79267F}"/>
              </a:ext>
            </a:extLst>
          </p:cNvPr>
          <p:cNvPicPr>
            <a:picLocks noChangeAspect="1"/>
          </p:cNvPicPr>
          <p:nvPr/>
        </p:nvPicPr>
        <p:blipFill>
          <a:blip r:embed="rId2"/>
          <a:stretch>
            <a:fillRect/>
          </a:stretch>
        </p:blipFill>
        <p:spPr>
          <a:xfrm>
            <a:off x="8252340" y="1732182"/>
            <a:ext cx="3299579" cy="3392883"/>
          </a:xfrm>
          <a:prstGeom prst="rect">
            <a:avLst/>
          </a:prstGeom>
        </p:spPr>
      </p:pic>
    </p:spTree>
    <p:extLst>
      <p:ext uri="{BB962C8B-B14F-4D97-AF65-F5344CB8AC3E}">
        <p14:creationId xmlns:p14="http://schemas.microsoft.com/office/powerpoint/2010/main" val="24234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61D8973-EAA9-459A-AF59-BBB4233D6C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793475"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793475" cy="3581400"/>
          </a:xfrm>
        </p:spPr>
        <p:txBody>
          <a:bodyPr>
            <a:normAutofit/>
          </a:bodyPr>
          <a:lstStyle/>
          <a:p>
            <a:pPr marL="0" indent="0">
              <a:buNone/>
            </a:pPr>
            <a:r>
              <a:rPr lang="en-US" sz="2800" dirty="0"/>
              <a:t>Can a user figure out how to use something quickly, easily, and correctly?</a:t>
            </a:r>
          </a:p>
        </p:txBody>
      </p:sp>
      <p:sp>
        <p:nvSpPr>
          <p:cNvPr id="3081" name="Rectangle 3080">
            <a:extLst>
              <a:ext uri="{FF2B5EF4-FFF2-40B4-BE49-F238E27FC236}">
                <a16:creationId xmlns:a16="http://schemas.microsoft.com/office/drawing/2014/main" id="{FBEA8A33-C0D0-416D-8359-724B8828C7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a:extLst>
              <a:ext uri="{FF2B5EF4-FFF2-40B4-BE49-F238E27FC236}">
                <a16:creationId xmlns:a16="http://schemas.microsoft.com/office/drawing/2014/main" id="{F2FDF18F-DDE7-7858-8A91-767B1D85F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47"/>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092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61D8973-EAA9-459A-AF59-BBB4233D6C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793475"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793475" cy="3581400"/>
          </a:xfrm>
        </p:spPr>
        <p:txBody>
          <a:bodyPr>
            <a:normAutofit/>
          </a:bodyPr>
          <a:lstStyle/>
          <a:p>
            <a:pPr marL="0" indent="0">
              <a:buNone/>
            </a:pPr>
            <a:r>
              <a:rPr lang="en-US" sz="2800" dirty="0"/>
              <a:t>Can a user figure out how to use something quickly, easily, and correctly?</a:t>
            </a:r>
          </a:p>
          <a:p>
            <a:pPr marL="0" indent="0">
              <a:buNone/>
            </a:pPr>
            <a:endParaRPr lang="en-US" dirty="0"/>
          </a:p>
        </p:txBody>
      </p:sp>
      <p:sp>
        <p:nvSpPr>
          <p:cNvPr id="4105" name="Rectangle 4104">
            <a:extLst>
              <a:ext uri="{FF2B5EF4-FFF2-40B4-BE49-F238E27FC236}">
                <a16:creationId xmlns:a16="http://schemas.microsoft.com/office/drawing/2014/main" id="{FBEA8A33-C0D0-416D-8359-724B8828C7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98" name="Picture 2" descr="Norman doors and designing for humans – Brent Manke">
            <a:extLst>
              <a:ext uri="{FF2B5EF4-FFF2-40B4-BE49-F238E27FC236}">
                <a16:creationId xmlns:a16="http://schemas.microsoft.com/office/drawing/2014/main" id="{F62F1DCF-B61B-8A30-5F57-2D34ED33C2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51"/>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592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204626-2220-4678-A939-FD94EA7B53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4743" y="685800"/>
            <a:ext cx="5958837" cy="1485900"/>
          </a:xfrm>
        </p:spPr>
        <p:txBody>
          <a:bodyPr>
            <a:normAutofit/>
          </a:bodyPr>
          <a:lstStyle/>
          <a:p>
            <a:r>
              <a:rPr lang="en-US" dirty="0"/>
              <a:t>Discoverability</a:t>
            </a:r>
          </a:p>
        </p:txBody>
      </p:sp>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4743" y="2286000"/>
            <a:ext cx="5958837" cy="3581400"/>
          </a:xfrm>
        </p:spPr>
        <p:txBody>
          <a:bodyPr>
            <a:normAutofit/>
          </a:bodyPr>
          <a:lstStyle/>
          <a:p>
            <a:r>
              <a:rPr lang="en-US"/>
              <a:t>“The key principle is to organize the compendium so that another person can know what to expect from the plain meaning of the file and directory names.” –Marwick et al., 2018</a:t>
            </a:r>
          </a:p>
          <a:p>
            <a:r>
              <a:rPr lang="en-US"/>
              <a:t>“The core guiding principle is simple: Someone unfamiliar with your project should be able to look at your computer files and understand in detail what you did and why.” –Noble, 2009</a:t>
            </a:r>
            <a:endParaRPr lang="en-US" dirty="0"/>
          </a:p>
        </p:txBody>
      </p:sp>
      <p:sp>
        <p:nvSpPr>
          <p:cNvPr id="18" name="Rectangle 15">
            <a:extLst>
              <a:ext uri="{FF2B5EF4-FFF2-40B4-BE49-F238E27FC236}">
                <a16:creationId xmlns:a16="http://schemas.microsoft.com/office/drawing/2014/main" id="{EB97D8A6-1C5A-42B6-AE78-F3D0F9BDF0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Text&#10;&#10;Description automatically generated">
            <a:extLst>
              <a:ext uri="{FF2B5EF4-FFF2-40B4-BE49-F238E27FC236}">
                <a16:creationId xmlns:a16="http://schemas.microsoft.com/office/drawing/2014/main" id="{F7AF6BE6-EEB2-C200-1FDB-89395B79267F}"/>
              </a:ext>
            </a:extLst>
          </p:cNvPr>
          <p:cNvPicPr>
            <a:picLocks noChangeAspect="1"/>
          </p:cNvPicPr>
          <p:nvPr/>
        </p:nvPicPr>
        <p:blipFill>
          <a:blip r:embed="rId2"/>
          <a:stretch>
            <a:fillRect/>
          </a:stretch>
        </p:blipFill>
        <p:spPr>
          <a:xfrm>
            <a:off x="8252340" y="1732182"/>
            <a:ext cx="3299579" cy="3392883"/>
          </a:xfrm>
          <a:prstGeom prst="rect">
            <a:avLst/>
          </a:prstGeom>
        </p:spPr>
      </p:pic>
    </p:spTree>
    <p:extLst>
      <p:ext uri="{BB962C8B-B14F-4D97-AF65-F5344CB8AC3E}">
        <p14:creationId xmlns:p14="http://schemas.microsoft.com/office/powerpoint/2010/main" val="94820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36" name="Rectangle 5135">
            <a:extLst>
              <a:ext uri="{FF2B5EF4-FFF2-40B4-BE49-F238E27FC236}">
                <a16:creationId xmlns:a16="http://schemas.microsoft.com/office/drawing/2014/main" id="{48C110B4-D26A-44C6-8576-236CA24E98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7125B-0F64-2368-644A-6FC9ECE1B322}"/>
              </a:ext>
            </a:extLst>
          </p:cNvPr>
          <p:cNvSpPr>
            <a:spLocks noGrp="1"/>
          </p:cNvSpPr>
          <p:nvPr>
            <p:ph type="title"/>
          </p:nvPr>
        </p:nvSpPr>
        <p:spPr>
          <a:xfrm>
            <a:off x="1021750" y="4531058"/>
            <a:ext cx="4913384" cy="1683474"/>
          </a:xfrm>
        </p:spPr>
        <p:txBody>
          <a:bodyPr>
            <a:normAutofit/>
          </a:bodyPr>
          <a:lstStyle/>
          <a:p>
            <a:r>
              <a:rPr lang="en-US" dirty="0"/>
              <a:t>Standards aid discoverability</a:t>
            </a:r>
          </a:p>
        </p:txBody>
      </p:sp>
      <p:pic>
        <p:nvPicPr>
          <p:cNvPr id="5122" name="Picture 2" descr="undefined">
            <a:extLst>
              <a:ext uri="{FF2B5EF4-FFF2-40B4-BE49-F238E27FC236}">
                <a16:creationId xmlns:a16="http://schemas.microsoft.com/office/drawing/2014/main" id="{7F1BB6E8-2B5D-BB5A-7C44-01FC8C7FF9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9" r="2070" b="-2"/>
          <a:stretch/>
        </p:blipFill>
        <p:spPr bwMode="auto">
          <a:xfrm>
            <a:off x="1" y="10"/>
            <a:ext cx="6050279" cy="37326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uel Tank Opening Key Svg Png Icon Free Download (#300538) -  OnlineWebFonts.COM">
            <a:extLst>
              <a:ext uri="{FF2B5EF4-FFF2-40B4-BE49-F238E27FC236}">
                <a16:creationId xmlns:a16="http://schemas.microsoft.com/office/drawing/2014/main" id="{BDDC6BE3-3F1D-188C-5CD7-2DCF6A184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306"/>
          <a:stretch/>
        </p:blipFill>
        <p:spPr bwMode="auto">
          <a:xfrm>
            <a:off x="6138672" y="10"/>
            <a:ext cx="6050280" cy="3732653"/>
          </a:xfrm>
          <a:prstGeom prst="rect">
            <a:avLst/>
          </a:prstGeom>
          <a:noFill/>
          <a:extLst>
            <a:ext uri="{909E8E84-426E-40DD-AFC4-6F175D3DCCD1}">
              <a14:hiddenFill xmlns:a14="http://schemas.microsoft.com/office/drawing/2010/main">
                <a:solidFill>
                  <a:srgbClr val="FFFFFF"/>
                </a:solidFill>
              </a14:hiddenFill>
            </a:ext>
          </a:extLst>
        </p:spPr>
      </p:pic>
      <p:sp>
        <p:nvSpPr>
          <p:cNvPr id="5138" name="Freeform: Shape 5137">
            <a:extLst>
              <a:ext uri="{FF2B5EF4-FFF2-40B4-BE49-F238E27FC236}">
                <a16:creationId xmlns:a16="http://schemas.microsoft.com/office/drawing/2014/main" id="{5BFD4DBB-3229-4DF6-A68A-CD91F83258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 name="Content Placeholder 2">
            <a:extLst>
              <a:ext uri="{FF2B5EF4-FFF2-40B4-BE49-F238E27FC236}">
                <a16:creationId xmlns:a16="http://schemas.microsoft.com/office/drawing/2014/main" id="{F73B3652-614A-9D7F-0A28-A748961DB985}"/>
              </a:ext>
            </a:extLst>
          </p:cNvPr>
          <p:cNvSpPr>
            <a:spLocks noGrp="1"/>
          </p:cNvSpPr>
          <p:nvPr>
            <p:ph idx="1"/>
          </p:nvPr>
        </p:nvSpPr>
        <p:spPr>
          <a:xfrm>
            <a:off x="6253810" y="4531059"/>
            <a:ext cx="4718989" cy="1683474"/>
          </a:xfrm>
        </p:spPr>
        <p:txBody>
          <a:bodyPr>
            <a:normAutofit/>
          </a:bodyPr>
          <a:lstStyle/>
          <a:p>
            <a:pPr marL="0" indent="0">
              <a:buNone/>
            </a:pPr>
            <a:r>
              <a:rPr lang="en-US" sz="1800"/>
              <a:t>If you follow a standard of your broader academic community, it makes project files easy for someone else from that community to navigate (Marwick et al., 2018).</a:t>
            </a:r>
          </a:p>
          <a:p>
            <a:pPr marL="0" indent="0">
              <a:buNone/>
            </a:pPr>
            <a:endParaRPr lang="en-US" sz="1800"/>
          </a:p>
        </p:txBody>
      </p:sp>
      <p:sp>
        <p:nvSpPr>
          <p:cNvPr id="5140" name="Freeform: Shape 5139">
            <a:extLst>
              <a:ext uri="{FF2B5EF4-FFF2-40B4-BE49-F238E27FC236}">
                <a16:creationId xmlns:a16="http://schemas.microsoft.com/office/drawing/2014/main" id="{792979E5-1F93-4CE3-975E-3CAEC618BF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2533729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C3EC5-30EF-F69E-46BC-595F78C57FE3}"/>
              </a:ext>
            </a:extLst>
          </p:cNvPr>
          <p:cNvSpPr>
            <a:spLocks noGrp="1"/>
          </p:cNvSpPr>
          <p:nvPr>
            <p:ph type="title"/>
          </p:nvPr>
        </p:nvSpPr>
        <p:spPr>
          <a:xfrm>
            <a:off x="1371600" y="685800"/>
            <a:ext cx="9601200" cy="1485900"/>
          </a:xfrm>
        </p:spPr>
        <p:txBody>
          <a:bodyPr>
            <a:normAutofit/>
          </a:bodyPr>
          <a:lstStyle/>
          <a:p>
            <a:r>
              <a:rPr lang="en-US" dirty="0"/>
              <a:t>Use a standard system to organize files</a:t>
            </a:r>
          </a:p>
        </p:txBody>
      </p:sp>
      <p:graphicFrame>
        <p:nvGraphicFramePr>
          <p:cNvPr id="4" name="Diagram 3">
            <a:extLst>
              <a:ext uri="{FF2B5EF4-FFF2-40B4-BE49-F238E27FC236}">
                <a16:creationId xmlns:a16="http://schemas.microsoft.com/office/drawing/2014/main" id="{2C9664D9-ACE6-3FBA-F613-5F49C582DB26}"/>
              </a:ext>
            </a:extLst>
          </p:cNvPr>
          <p:cNvGraphicFramePr/>
          <p:nvPr>
            <p:extLst>
              <p:ext uri="{D42A27DB-BD31-4B8C-83A1-F6EECF244321}">
                <p14:modId xmlns:p14="http://schemas.microsoft.com/office/powerpoint/2010/main" val="172475392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9416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C1D-2ABA-C45B-360F-38D5D8C23AFC}"/>
              </a:ext>
            </a:extLst>
          </p:cNvPr>
          <p:cNvSpPr>
            <a:spLocks noGrp="1"/>
          </p:cNvSpPr>
          <p:nvPr>
            <p:ph type="title"/>
          </p:nvPr>
        </p:nvSpPr>
        <p:spPr/>
        <p:txBody>
          <a:bodyPr/>
          <a:lstStyle/>
          <a:p>
            <a:r>
              <a:rPr lang="en-US" dirty="0"/>
              <a:t>Marwick—Compendium based on R Package structure</a:t>
            </a:r>
          </a:p>
        </p:txBody>
      </p:sp>
      <p:sp>
        <p:nvSpPr>
          <p:cNvPr id="6" name="Content Placeholder 5">
            <a:extLst>
              <a:ext uri="{FF2B5EF4-FFF2-40B4-BE49-F238E27FC236}">
                <a16:creationId xmlns:a16="http://schemas.microsoft.com/office/drawing/2014/main" id="{FBFE96F4-CCD7-F4CD-4485-2804890F70CF}"/>
              </a:ext>
            </a:extLst>
          </p:cNvPr>
          <p:cNvSpPr>
            <a:spLocks noGrp="1"/>
          </p:cNvSpPr>
          <p:nvPr>
            <p:ph sz="half" idx="2"/>
          </p:nvPr>
        </p:nvSpPr>
        <p:spPr>
          <a:xfrm>
            <a:off x="7772399" y="2285999"/>
            <a:ext cx="3200789" cy="3581401"/>
          </a:xfrm>
        </p:spPr>
        <p:txBody>
          <a:bodyPr/>
          <a:lstStyle/>
          <a:p>
            <a:pPr marL="0" indent="0">
              <a:buNone/>
            </a:pPr>
            <a:r>
              <a:rPr lang="en-US" dirty="0"/>
              <a:t>Marwick et al. suggest a series of directory structures in their 2018 paper that is based on the structure of R package directories</a:t>
            </a:r>
          </a:p>
          <a:p>
            <a:endParaRPr lang="en-US" dirty="0"/>
          </a:p>
        </p:txBody>
      </p:sp>
      <p:pic>
        <p:nvPicPr>
          <p:cNvPr id="8" name="Picture 7">
            <a:extLst>
              <a:ext uri="{FF2B5EF4-FFF2-40B4-BE49-F238E27FC236}">
                <a16:creationId xmlns:a16="http://schemas.microsoft.com/office/drawing/2014/main" id="{581115E0-36B8-799B-6FCA-260858CBA18A}"/>
              </a:ext>
            </a:extLst>
          </p:cNvPr>
          <p:cNvPicPr>
            <a:picLocks noChangeAspect="1"/>
          </p:cNvPicPr>
          <p:nvPr/>
        </p:nvPicPr>
        <p:blipFill>
          <a:blip r:embed="rId2"/>
          <a:stretch>
            <a:fillRect/>
          </a:stretch>
        </p:blipFill>
        <p:spPr>
          <a:xfrm>
            <a:off x="371475" y="2040730"/>
            <a:ext cx="7191027" cy="4071937"/>
          </a:xfrm>
          <a:prstGeom prst="rect">
            <a:avLst/>
          </a:prstGeom>
        </p:spPr>
      </p:pic>
    </p:spTree>
    <p:extLst>
      <p:ext uri="{BB962C8B-B14F-4D97-AF65-F5344CB8AC3E}">
        <p14:creationId xmlns:p14="http://schemas.microsoft.com/office/powerpoint/2010/main" val="67899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C1D-2ABA-C45B-360F-38D5D8C23AFC}"/>
              </a:ext>
            </a:extLst>
          </p:cNvPr>
          <p:cNvSpPr>
            <a:spLocks noGrp="1"/>
          </p:cNvSpPr>
          <p:nvPr>
            <p:ph type="title"/>
          </p:nvPr>
        </p:nvSpPr>
        <p:spPr/>
        <p:txBody>
          <a:bodyPr/>
          <a:lstStyle/>
          <a:p>
            <a:r>
              <a:rPr lang="en-US" dirty="0"/>
              <a:t>Marwick Compendium</a:t>
            </a:r>
          </a:p>
        </p:txBody>
      </p:sp>
      <p:pic>
        <p:nvPicPr>
          <p:cNvPr id="7" name="Content Placeholder 6" descr="A picture containing letter&#10;&#10;Description automatically generated">
            <a:extLst>
              <a:ext uri="{FF2B5EF4-FFF2-40B4-BE49-F238E27FC236}">
                <a16:creationId xmlns:a16="http://schemas.microsoft.com/office/drawing/2014/main" id="{CF6EEBB8-C1FE-B3C2-2967-42DAFCCCE82A}"/>
              </a:ext>
            </a:extLst>
          </p:cNvPr>
          <p:cNvPicPr>
            <a:picLocks noGrp="1" noChangeAspect="1"/>
          </p:cNvPicPr>
          <p:nvPr>
            <p:ph sz="half" idx="1"/>
          </p:nvPr>
        </p:nvPicPr>
        <p:blipFill rotWithShape="1">
          <a:blip r:embed="rId2"/>
          <a:srcRect l="18815" r="18365" b="8510"/>
          <a:stretch/>
        </p:blipFill>
        <p:spPr>
          <a:xfrm>
            <a:off x="3493911" y="1702505"/>
            <a:ext cx="2764014" cy="4664275"/>
          </a:xfrm>
        </p:spPr>
      </p:pic>
      <p:sp>
        <p:nvSpPr>
          <p:cNvPr id="8" name="Content Placeholder 7">
            <a:extLst>
              <a:ext uri="{FF2B5EF4-FFF2-40B4-BE49-F238E27FC236}">
                <a16:creationId xmlns:a16="http://schemas.microsoft.com/office/drawing/2014/main" id="{FFF47575-5C0A-4011-B2AB-B6D8DF6CEB2C}"/>
              </a:ext>
            </a:extLst>
          </p:cNvPr>
          <p:cNvSpPr>
            <a:spLocks noGrp="1"/>
          </p:cNvSpPr>
          <p:nvPr>
            <p:ph sz="half" idx="2"/>
          </p:nvPr>
        </p:nvSpPr>
        <p:spPr/>
        <p:txBody>
          <a:bodyPr/>
          <a:lstStyle/>
          <a:p>
            <a:pPr marL="0" indent="0">
              <a:buNone/>
            </a:pPr>
            <a:r>
              <a:rPr lang="en-US" dirty="0"/>
              <a:t>Their structures range from very simple to more complex to accommodate projects of different complexity</a:t>
            </a:r>
          </a:p>
        </p:txBody>
      </p:sp>
      <p:pic>
        <p:nvPicPr>
          <p:cNvPr id="10" name="Picture 9">
            <a:extLst>
              <a:ext uri="{FF2B5EF4-FFF2-40B4-BE49-F238E27FC236}">
                <a16:creationId xmlns:a16="http://schemas.microsoft.com/office/drawing/2014/main" id="{4E0B8F86-EF9E-14AD-DDD5-A2FA765055C5}"/>
              </a:ext>
            </a:extLst>
          </p:cNvPr>
          <p:cNvPicPr>
            <a:picLocks noChangeAspect="1"/>
          </p:cNvPicPr>
          <p:nvPr/>
        </p:nvPicPr>
        <p:blipFill>
          <a:blip r:embed="rId3"/>
          <a:stretch>
            <a:fillRect/>
          </a:stretch>
        </p:blipFill>
        <p:spPr>
          <a:xfrm>
            <a:off x="1008945" y="1702505"/>
            <a:ext cx="2295604" cy="2271183"/>
          </a:xfrm>
          <a:prstGeom prst="rect">
            <a:avLst/>
          </a:prstGeom>
        </p:spPr>
      </p:pic>
    </p:spTree>
    <p:extLst>
      <p:ext uri="{BB962C8B-B14F-4D97-AF65-F5344CB8AC3E}">
        <p14:creationId xmlns:p14="http://schemas.microsoft.com/office/powerpoint/2010/main" val="387876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021BAD-C2A0-6966-F4B2-0B7864BD11B5}"/>
              </a:ext>
            </a:extLst>
          </p:cNvPr>
          <p:cNvSpPr>
            <a:spLocks noGrp="1"/>
          </p:cNvSpPr>
          <p:nvPr>
            <p:ph type="title"/>
          </p:nvPr>
        </p:nvSpPr>
        <p:spPr/>
        <p:txBody>
          <a:bodyPr/>
          <a:lstStyle/>
          <a:p>
            <a:r>
              <a:rPr lang="en-US" dirty="0"/>
              <a:t>How to organize your research files</a:t>
            </a:r>
          </a:p>
        </p:txBody>
      </p:sp>
      <p:sp>
        <p:nvSpPr>
          <p:cNvPr id="5" name="Content Placeholder 4">
            <a:extLst>
              <a:ext uri="{FF2B5EF4-FFF2-40B4-BE49-F238E27FC236}">
                <a16:creationId xmlns:a16="http://schemas.microsoft.com/office/drawing/2014/main" id="{365A163F-F044-1C9F-1C84-3988828BA80C}"/>
              </a:ext>
            </a:extLst>
          </p:cNvPr>
          <p:cNvSpPr>
            <a:spLocks noGrp="1"/>
          </p:cNvSpPr>
          <p:nvPr>
            <p:ph idx="1"/>
          </p:nvPr>
        </p:nvSpPr>
        <p:spPr/>
        <p:txBody>
          <a:bodyPr/>
          <a:lstStyle/>
          <a:p>
            <a:r>
              <a:rPr lang="en-US" dirty="0"/>
              <a:t>Organize files for a project within a single computer directory</a:t>
            </a:r>
          </a:p>
          <a:p>
            <a:r>
              <a:rPr lang="en-US" dirty="0"/>
              <a:t>Design a system that is easy to use, easy to reuse, and easy to figure out</a:t>
            </a:r>
          </a:p>
          <a:p>
            <a:r>
              <a:rPr lang="en-US" dirty="0"/>
              <a:t>Use a standard system to organize your files</a:t>
            </a:r>
          </a:p>
          <a:p>
            <a:pPr marL="0" indent="0">
              <a:buNone/>
            </a:pPr>
            <a:endParaRPr lang="en-US" dirty="0"/>
          </a:p>
          <a:p>
            <a:endParaRPr lang="en-US" dirty="0"/>
          </a:p>
        </p:txBody>
      </p:sp>
    </p:spTree>
    <p:extLst>
      <p:ext uri="{BB962C8B-B14F-4D97-AF65-F5344CB8AC3E}">
        <p14:creationId xmlns:p14="http://schemas.microsoft.com/office/powerpoint/2010/main" val="1162776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33689-F29D-C039-BBE9-B79D52875FB6}"/>
              </a:ext>
            </a:extLst>
          </p:cNvPr>
          <p:cNvSpPr>
            <a:spLocks noGrp="1"/>
          </p:cNvSpPr>
          <p:nvPr>
            <p:ph type="title"/>
          </p:nvPr>
        </p:nvSpPr>
        <p:spPr/>
        <p:txBody>
          <a:bodyPr/>
          <a:lstStyle/>
          <a:p>
            <a:r>
              <a:rPr lang="en-US" dirty="0"/>
              <a:t>Advanced topics</a:t>
            </a:r>
          </a:p>
        </p:txBody>
      </p:sp>
      <p:sp>
        <p:nvSpPr>
          <p:cNvPr id="3" name="Text Placeholder 2">
            <a:extLst>
              <a:ext uri="{FF2B5EF4-FFF2-40B4-BE49-F238E27FC236}">
                <a16:creationId xmlns:a16="http://schemas.microsoft.com/office/drawing/2014/main" id="{7D7E03E7-141B-2BB8-EBC7-30E5BBFD29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5543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DA563-0133-A369-82E5-A5165487DE9D}"/>
              </a:ext>
            </a:extLst>
          </p:cNvPr>
          <p:cNvSpPr>
            <a:spLocks noGrp="1"/>
          </p:cNvSpPr>
          <p:nvPr>
            <p:ph type="title"/>
          </p:nvPr>
        </p:nvSpPr>
        <p:spPr/>
        <p:txBody>
          <a:bodyPr/>
          <a:lstStyle/>
          <a:p>
            <a:r>
              <a:rPr lang="en-US" dirty="0"/>
              <a:t>Research files</a:t>
            </a:r>
          </a:p>
        </p:txBody>
      </p:sp>
      <p:sp>
        <p:nvSpPr>
          <p:cNvPr id="3" name="Content Placeholder 2">
            <a:extLst>
              <a:ext uri="{FF2B5EF4-FFF2-40B4-BE49-F238E27FC236}">
                <a16:creationId xmlns:a16="http://schemas.microsoft.com/office/drawing/2014/main" id="{09AF901D-7E4B-D12B-34C4-1A593926234F}"/>
              </a:ext>
            </a:extLst>
          </p:cNvPr>
          <p:cNvSpPr>
            <a:spLocks noGrp="1"/>
          </p:cNvSpPr>
          <p:nvPr>
            <p:ph idx="1"/>
          </p:nvPr>
        </p:nvSpPr>
        <p:spPr>
          <a:xfrm>
            <a:off x="1371600" y="2286000"/>
            <a:ext cx="4114800" cy="3581400"/>
          </a:xfrm>
        </p:spPr>
        <p:txBody>
          <a:bodyPr/>
          <a:lstStyle/>
          <a:p>
            <a:r>
              <a:rPr lang="en-US" dirty="0"/>
              <a:t>Research datasets</a:t>
            </a:r>
          </a:p>
          <a:p>
            <a:r>
              <a:rPr lang="en-US" dirty="0"/>
              <a:t>Code scripts for pre-processing and analyzing data</a:t>
            </a:r>
          </a:p>
          <a:p>
            <a:r>
              <a:rPr lang="en-US" dirty="0"/>
              <a:t>Reports and presentations</a:t>
            </a:r>
          </a:p>
          <a:p>
            <a:endParaRPr lang="en-US" dirty="0"/>
          </a:p>
        </p:txBody>
      </p:sp>
      <p:pic>
        <p:nvPicPr>
          <p:cNvPr id="7" name="Picture 6">
            <a:extLst>
              <a:ext uri="{FF2B5EF4-FFF2-40B4-BE49-F238E27FC236}">
                <a16:creationId xmlns:a16="http://schemas.microsoft.com/office/drawing/2014/main" id="{B9630F9A-DF0D-ECC8-BCF6-EC6CB9557203}"/>
              </a:ext>
            </a:extLst>
          </p:cNvPr>
          <p:cNvPicPr>
            <a:picLocks noChangeAspect="1"/>
          </p:cNvPicPr>
          <p:nvPr/>
        </p:nvPicPr>
        <p:blipFill>
          <a:blip r:embed="rId2"/>
          <a:stretch>
            <a:fillRect/>
          </a:stretch>
        </p:blipFill>
        <p:spPr>
          <a:xfrm>
            <a:off x="5400675" y="1956329"/>
            <a:ext cx="2794000" cy="4203700"/>
          </a:xfrm>
          <a:prstGeom prst="rect">
            <a:avLst/>
          </a:prstGeom>
        </p:spPr>
      </p:pic>
      <p:pic>
        <p:nvPicPr>
          <p:cNvPr id="5" name="Picture 4">
            <a:extLst>
              <a:ext uri="{FF2B5EF4-FFF2-40B4-BE49-F238E27FC236}">
                <a16:creationId xmlns:a16="http://schemas.microsoft.com/office/drawing/2014/main" id="{F913467E-6343-BFDD-B0B2-35EC91D8C848}"/>
              </a:ext>
            </a:extLst>
          </p:cNvPr>
          <p:cNvPicPr>
            <a:picLocks noChangeAspect="1"/>
          </p:cNvPicPr>
          <p:nvPr/>
        </p:nvPicPr>
        <p:blipFill>
          <a:blip r:embed="rId3"/>
          <a:stretch>
            <a:fillRect/>
          </a:stretch>
        </p:blipFill>
        <p:spPr>
          <a:xfrm>
            <a:off x="6705602" y="86656"/>
            <a:ext cx="4695472" cy="3405314"/>
          </a:xfrm>
          <a:prstGeom prst="rect">
            <a:avLst/>
          </a:prstGeom>
        </p:spPr>
      </p:pic>
      <p:pic>
        <p:nvPicPr>
          <p:cNvPr id="9" name="Picture 8">
            <a:extLst>
              <a:ext uri="{FF2B5EF4-FFF2-40B4-BE49-F238E27FC236}">
                <a16:creationId xmlns:a16="http://schemas.microsoft.com/office/drawing/2014/main" id="{8795FC53-A415-6B51-417D-E12F334D4279}"/>
              </a:ext>
            </a:extLst>
          </p:cNvPr>
          <p:cNvPicPr>
            <a:picLocks noChangeAspect="1"/>
          </p:cNvPicPr>
          <p:nvPr/>
        </p:nvPicPr>
        <p:blipFill>
          <a:blip r:embed="rId4"/>
          <a:stretch>
            <a:fillRect/>
          </a:stretch>
        </p:blipFill>
        <p:spPr>
          <a:xfrm>
            <a:off x="8066734" y="2823105"/>
            <a:ext cx="3928298" cy="3948239"/>
          </a:xfrm>
          <a:prstGeom prst="rect">
            <a:avLst/>
          </a:prstGeom>
        </p:spPr>
      </p:pic>
    </p:spTree>
    <p:extLst>
      <p:ext uri="{BB962C8B-B14F-4D97-AF65-F5344CB8AC3E}">
        <p14:creationId xmlns:p14="http://schemas.microsoft.com/office/powerpoint/2010/main" val="3849156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p:txBody>
          <a:bodyPr/>
          <a:lstStyle/>
          <a:p>
            <a:r>
              <a:rPr lang="en-US" dirty="0"/>
              <a:t>Coding to a standard directory structure</a:t>
            </a:r>
          </a:p>
        </p:txBody>
      </p:sp>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1371600" y="2286000"/>
            <a:ext cx="5786438" cy="3581400"/>
          </a:xfrm>
        </p:spPr>
        <p:txBody>
          <a:bodyPr/>
          <a:lstStyle/>
          <a:p>
            <a:pPr marL="0" indent="0">
              <a:buNone/>
            </a:pPr>
            <a:r>
              <a:rPr lang="en-US" dirty="0"/>
              <a:t>“ A research compendium should organize its files according to the prevailing conventions of the scholarly community, whether that be an academic discipline or a lab group. Following these conventions will help other people recognize the structure of the project, and also </a:t>
            </a:r>
            <a:r>
              <a:rPr lang="en-US" b="1" dirty="0"/>
              <a:t>support tool building which takes advantage of the shared structure</a:t>
            </a:r>
            <a:r>
              <a:rPr lang="en-US" dirty="0"/>
              <a:t>.” –Marwick et al., 2018</a:t>
            </a:r>
          </a:p>
          <a:p>
            <a:endParaRPr lang="en-US" dirty="0"/>
          </a:p>
        </p:txBody>
      </p:sp>
      <p:pic>
        <p:nvPicPr>
          <p:cNvPr id="7" name="Picture 6">
            <a:extLst>
              <a:ext uri="{FF2B5EF4-FFF2-40B4-BE49-F238E27FC236}">
                <a16:creationId xmlns:a16="http://schemas.microsoft.com/office/drawing/2014/main" id="{CE37F0B2-169F-1015-0B4B-40BB940F60E1}"/>
              </a:ext>
            </a:extLst>
          </p:cNvPr>
          <p:cNvPicPr>
            <a:picLocks noChangeAspect="1"/>
          </p:cNvPicPr>
          <p:nvPr/>
        </p:nvPicPr>
        <p:blipFill>
          <a:blip r:embed="rId2"/>
          <a:stretch>
            <a:fillRect/>
          </a:stretch>
        </p:blipFill>
        <p:spPr>
          <a:xfrm>
            <a:off x="7829550" y="1603141"/>
            <a:ext cx="3514725" cy="4669071"/>
          </a:xfrm>
          <a:prstGeom prst="rect">
            <a:avLst/>
          </a:prstGeom>
        </p:spPr>
      </p:pic>
    </p:spTree>
    <p:extLst>
      <p:ext uri="{BB962C8B-B14F-4D97-AF65-F5344CB8AC3E}">
        <p14:creationId xmlns:p14="http://schemas.microsoft.com/office/powerpoint/2010/main" val="4048510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a:xfrm>
            <a:off x="7860667" y="685800"/>
            <a:ext cx="3656419" cy="1485900"/>
          </a:xfrm>
        </p:spPr>
        <p:txBody>
          <a:bodyPr>
            <a:normAutofit/>
          </a:bodyPr>
          <a:lstStyle/>
          <a:p>
            <a:r>
              <a:rPr lang="en-US" sz="3400"/>
              <a:t>Coding to a standard directory structure</a:t>
            </a:r>
          </a:p>
        </p:txBody>
      </p:sp>
      <p:sp>
        <p:nvSpPr>
          <p:cNvPr id="16" name="Rectangle 11">
            <a:extLst>
              <a:ext uri="{FF2B5EF4-FFF2-40B4-BE49-F238E27FC236}">
                <a16:creationId xmlns:a16="http://schemas.microsoft.com/office/drawing/2014/main" id="{BEC9E7FA-3295-45ED-8253-D23F9E44E1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Graphical user interface, text, application&#10;&#10;Description automatically generated">
            <a:extLst>
              <a:ext uri="{FF2B5EF4-FFF2-40B4-BE49-F238E27FC236}">
                <a16:creationId xmlns:a16="http://schemas.microsoft.com/office/drawing/2014/main" id="{95B0537E-FA36-6F89-2AD2-BD4B00B6F8B1}"/>
              </a:ext>
            </a:extLst>
          </p:cNvPr>
          <p:cNvPicPr>
            <a:picLocks noChangeAspect="1"/>
          </p:cNvPicPr>
          <p:nvPr/>
        </p:nvPicPr>
        <p:blipFill rotWithShape="1">
          <a:blip r:embed="rId2"/>
          <a:srcRect l="1440" t="5133" r="24222" b="-5133"/>
          <a:stretch/>
        </p:blipFill>
        <p:spPr>
          <a:xfrm>
            <a:off x="1222429" y="645106"/>
            <a:ext cx="6119329" cy="5247747"/>
          </a:xfrm>
          <a:prstGeom prst="rect">
            <a:avLst/>
          </a:prstGeom>
        </p:spPr>
      </p:pic>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7860667" y="2286000"/>
            <a:ext cx="3656419" cy="3581400"/>
          </a:xfrm>
        </p:spPr>
        <p:txBody>
          <a:bodyPr>
            <a:normAutofit lnSpcReduction="10000"/>
          </a:bodyPr>
          <a:lstStyle/>
          <a:p>
            <a:pPr marL="0" indent="0">
              <a:buNone/>
            </a:pPr>
            <a:r>
              <a:rPr lang="en-US" sz="1700" dirty="0"/>
              <a:t>“Organizing data files into a single directory with consistent filenames prepares us to iterate over </a:t>
            </a:r>
            <a:r>
              <a:rPr lang="en-US" sz="1700" i="1" dirty="0"/>
              <a:t>all </a:t>
            </a:r>
            <a:r>
              <a:rPr lang="en-US" sz="1700" dirty="0"/>
              <a:t>of our data… </a:t>
            </a:r>
          </a:p>
          <a:p>
            <a:pPr marL="0" indent="0">
              <a:buNone/>
            </a:pPr>
            <a:r>
              <a:rPr lang="en-US" sz="1700" b="1" dirty="0"/>
              <a:t>Think of it this way: remember when you discovered you could select many files with your mouse cursor?</a:t>
            </a:r>
            <a:r>
              <a:rPr lang="en-US" sz="1700" dirty="0"/>
              <a:t> With this trick, you could move 60 files as easily as six files… By using consistent file naming and directory organization, you can do the same programmatically suing the Unix shell and other programming languages.” –Buffalo, 2015</a:t>
            </a:r>
          </a:p>
          <a:p>
            <a:endParaRPr lang="en-US" sz="1700" dirty="0"/>
          </a:p>
        </p:txBody>
      </p:sp>
    </p:spTree>
    <p:extLst>
      <p:ext uri="{BB962C8B-B14F-4D97-AF65-F5344CB8AC3E}">
        <p14:creationId xmlns:p14="http://schemas.microsoft.com/office/powerpoint/2010/main" val="3190900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722E-5467-DC24-EDBA-2DB18C4F418C}"/>
              </a:ext>
            </a:extLst>
          </p:cNvPr>
          <p:cNvSpPr>
            <a:spLocks noGrp="1"/>
          </p:cNvSpPr>
          <p:nvPr>
            <p:ph type="title"/>
          </p:nvPr>
        </p:nvSpPr>
        <p:spPr>
          <a:xfrm>
            <a:off x="7860667" y="685800"/>
            <a:ext cx="3656419" cy="1485900"/>
          </a:xfrm>
        </p:spPr>
        <p:txBody>
          <a:bodyPr>
            <a:normAutofit/>
          </a:bodyPr>
          <a:lstStyle/>
          <a:p>
            <a:r>
              <a:rPr lang="en-US" sz="3400"/>
              <a:t>Regular expressions and filenames</a:t>
            </a:r>
          </a:p>
        </p:txBody>
      </p:sp>
      <p:sp>
        <p:nvSpPr>
          <p:cNvPr id="9" name="Rectangle 8">
            <a:extLst>
              <a:ext uri="{FF2B5EF4-FFF2-40B4-BE49-F238E27FC236}">
                <a16:creationId xmlns:a16="http://schemas.microsoft.com/office/drawing/2014/main" id="{BEC9E7FA-3295-45ED-8253-D23F9E44E1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Graphical user interface, text, application&#10;&#10;Description automatically generated">
            <a:extLst>
              <a:ext uri="{FF2B5EF4-FFF2-40B4-BE49-F238E27FC236}">
                <a16:creationId xmlns:a16="http://schemas.microsoft.com/office/drawing/2014/main" id="{20FF616A-F84E-8391-0083-3AA2FD147E01}"/>
              </a:ext>
            </a:extLst>
          </p:cNvPr>
          <p:cNvPicPr>
            <a:picLocks noChangeAspect="1"/>
          </p:cNvPicPr>
          <p:nvPr/>
        </p:nvPicPr>
        <p:blipFill rotWithShape="1">
          <a:blip r:embed="rId2"/>
          <a:srcRect l="1440" t="5133" r="24222" b="-5133"/>
          <a:stretch/>
        </p:blipFill>
        <p:spPr>
          <a:xfrm>
            <a:off x="1222429" y="645106"/>
            <a:ext cx="6119329" cy="5247747"/>
          </a:xfrm>
          <a:prstGeom prst="rect">
            <a:avLst/>
          </a:prstGeom>
        </p:spPr>
      </p:pic>
      <p:sp>
        <p:nvSpPr>
          <p:cNvPr id="3" name="Content Placeholder 2">
            <a:extLst>
              <a:ext uri="{FF2B5EF4-FFF2-40B4-BE49-F238E27FC236}">
                <a16:creationId xmlns:a16="http://schemas.microsoft.com/office/drawing/2014/main" id="{20D71AE6-A840-1E22-D102-B1C2DC081EFA}"/>
              </a:ext>
            </a:extLst>
          </p:cNvPr>
          <p:cNvSpPr>
            <a:spLocks noGrp="1"/>
          </p:cNvSpPr>
          <p:nvPr>
            <p:ph idx="1"/>
          </p:nvPr>
        </p:nvSpPr>
        <p:spPr>
          <a:xfrm>
            <a:off x="7860667" y="2286000"/>
            <a:ext cx="3656419" cy="3581400"/>
          </a:xfrm>
        </p:spPr>
        <p:txBody>
          <a:bodyPr>
            <a:normAutofit/>
          </a:bodyPr>
          <a:lstStyle/>
          <a:p>
            <a:r>
              <a:rPr lang="en-US" dirty="0"/>
              <a:t>R can list all files in a directory with a system call</a:t>
            </a:r>
          </a:p>
          <a:p>
            <a:r>
              <a:rPr lang="en-US" dirty="0"/>
              <a:t>Map-apply programming lets you do the same thing to a list of files</a:t>
            </a:r>
          </a:p>
          <a:p>
            <a:r>
              <a:rPr lang="en-US" dirty="0"/>
              <a:t>Regular expressions help you pull information out of character strings, including </a:t>
            </a:r>
            <a:r>
              <a:rPr lang="en-US" dirty="0" err="1"/>
              <a:t>filepaths</a:t>
            </a:r>
            <a:endParaRPr lang="en-US" dirty="0"/>
          </a:p>
        </p:txBody>
      </p:sp>
    </p:spTree>
    <p:extLst>
      <p:ext uri="{BB962C8B-B14F-4D97-AF65-F5344CB8AC3E}">
        <p14:creationId xmlns:p14="http://schemas.microsoft.com/office/powerpoint/2010/main" val="3481415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l="-1" r="-4265" b="75266"/>
          <a:stretch/>
        </p:blipFill>
        <p:spPr>
          <a:xfrm>
            <a:off x="962024" y="1814512"/>
            <a:ext cx="11388213" cy="3228975"/>
          </a:xfrm>
        </p:spPr>
      </p:pic>
    </p:spTree>
    <p:extLst>
      <p:ext uri="{BB962C8B-B14F-4D97-AF65-F5344CB8AC3E}">
        <p14:creationId xmlns:p14="http://schemas.microsoft.com/office/powerpoint/2010/main" val="290094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t="24115" b="37724"/>
          <a:stretch/>
        </p:blipFill>
        <p:spPr>
          <a:xfrm>
            <a:off x="1116416" y="1257300"/>
            <a:ext cx="10775479" cy="4914900"/>
          </a:xfrm>
        </p:spPr>
      </p:pic>
    </p:spTree>
    <p:extLst>
      <p:ext uri="{BB962C8B-B14F-4D97-AF65-F5344CB8AC3E}">
        <p14:creationId xmlns:p14="http://schemas.microsoft.com/office/powerpoint/2010/main" val="164784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F49CCA89-2CA7-2D74-B38E-0E8E50A9F8BD}"/>
              </a:ext>
            </a:extLst>
          </p:cNvPr>
          <p:cNvPicPr>
            <a:picLocks noGrp="1" noChangeAspect="1"/>
          </p:cNvPicPr>
          <p:nvPr>
            <p:ph idx="1"/>
          </p:nvPr>
        </p:nvPicPr>
        <p:blipFill rotWithShape="1">
          <a:blip r:embed="rId2"/>
          <a:srcRect t="62234"/>
          <a:stretch/>
        </p:blipFill>
        <p:spPr>
          <a:xfrm>
            <a:off x="892235" y="1071563"/>
            <a:ext cx="11299765" cy="5100637"/>
          </a:xfrm>
        </p:spPr>
      </p:pic>
    </p:spTree>
    <p:extLst>
      <p:ext uri="{BB962C8B-B14F-4D97-AF65-F5344CB8AC3E}">
        <p14:creationId xmlns:p14="http://schemas.microsoft.com/office/powerpoint/2010/main" val="2621163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7" name="Content Placeholder 6" descr="Graphical user interface, application, Teams&#10;&#10;Description automatically generated">
            <a:extLst>
              <a:ext uri="{FF2B5EF4-FFF2-40B4-BE49-F238E27FC236}">
                <a16:creationId xmlns:a16="http://schemas.microsoft.com/office/drawing/2014/main" id="{3FEFB514-0AFD-28A0-2B9E-29757C1706E2}"/>
              </a:ext>
            </a:extLst>
          </p:cNvPr>
          <p:cNvPicPr>
            <a:picLocks noGrp="1" noChangeAspect="1"/>
          </p:cNvPicPr>
          <p:nvPr>
            <p:ph sz="half" idx="1"/>
          </p:nvPr>
        </p:nvPicPr>
        <p:blipFill>
          <a:blip r:embed="rId2"/>
          <a:stretch>
            <a:fillRect/>
          </a:stretch>
        </p:blipFill>
        <p:spPr>
          <a:xfrm>
            <a:off x="291964" y="1885950"/>
            <a:ext cx="6988959" cy="3380969"/>
          </a:xfrm>
        </p:spPr>
      </p:pic>
      <p:sp>
        <p:nvSpPr>
          <p:cNvPr id="10" name="Content Placeholder 9">
            <a:extLst>
              <a:ext uri="{FF2B5EF4-FFF2-40B4-BE49-F238E27FC236}">
                <a16:creationId xmlns:a16="http://schemas.microsoft.com/office/drawing/2014/main" id="{DABA6712-60C3-03B9-6D7A-E96F4527BB53}"/>
              </a:ext>
            </a:extLst>
          </p:cNvPr>
          <p:cNvSpPr>
            <a:spLocks noGrp="1"/>
          </p:cNvSpPr>
          <p:nvPr>
            <p:ph sz="half" idx="2"/>
          </p:nvPr>
        </p:nvSpPr>
        <p:spPr>
          <a:xfrm>
            <a:off x="7452250" y="2314571"/>
            <a:ext cx="4447786" cy="3581401"/>
          </a:xfrm>
        </p:spPr>
        <p:txBody>
          <a:bodyPr/>
          <a:lstStyle/>
          <a:p>
            <a:pPr marL="0" indent="0">
              <a:buNone/>
            </a:pPr>
            <a:r>
              <a:rPr lang="en-US" dirty="0"/>
              <a:t>R Project templates create more customized R projects. When you begin a new project with one, it will self-populate with a directory structure and potentially template files.</a:t>
            </a:r>
          </a:p>
          <a:p>
            <a:pPr marL="0" indent="0">
              <a:buNone/>
            </a:pPr>
            <a:r>
              <a:rPr lang="en-US" dirty="0"/>
              <a:t>You get new templates by installing R packages.</a:t>
            </a:r>
          </a:p>
        </p:txBody>
      </p:sp>
    </p:spTree>
    <p:extLst>
      <p:ext uri="{BB962C8B-B14F-4D97-AF65-F5344CB8AC3E}">
        <p14:creationId xmlns:p14="http://schemas.microsoft.com/office/powerpoint/2010/main" val="202022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5" name="Content Placeholder 4" descr="Graphical user interface, application&#10;&#10;Description automatically generated">
            <a:extLst>
              <a:ext uri="{FF2B5EF4-FFF2-40B4-BE49-F238E27FC236}">
                <a16:creationId xmlns:a16="http://schemas.microsoft.com/office/drawing/2014/main" id="{E1AD1126-B780-7FE7-5EF5-9AF17748052F}"/>
              </a:ext>
            </a:extLst>
          </p:cNvPr>
          <p:cNvPicPr>
            <a:picLocks noGrp="1" noChangeAspect="1"/>
          </p:cNvPicPr>
          <p:nvPr>
            <p:ph idx="1"/>
          </p:nvPr>
        </p:nvPicPr>
        <p:blipFill>
          <a:blip r:embed="rId2"/>
          <a:stretch>
            <a:fillRect/>
          </a:stretch>
        </p:blipFill>
        <p:spPr>
          <a:xfrm>
            <a:off x="1137639" y="1314450"/>
            <a:ext cx="9835161" cy="5333294"/>
          </a:xfrm>
        </p:spPr>
      </p:pic>
    </p:spTree>
    <p:extLst>
      <p:ext uri="{BB962C8B-B14F-4D97-AF65-F5344CB8AC3E}">
        <p14:creationId xmlns:p14="http://schemas.microsoft.com/office/powerpoint/2010/main" val="1736402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52-4974-1408-7A1A-F1DC3885E567}"/>
              </a:ext>
            </a:extLst>
          </p:cNvPr>
          <p:cNvSpPr>
            <a:spLocks noGrp="1"/>
          </p:cNvSpPr>
          <p:nvPr>
            <p:ph type="title"/>
          </p:nvPr>
        </p:nvSpPr>
        <p:spPr/>
        <p:txBody>
          <a:bodyPr/>
          <a:lstStyle/>
          <a:p>
            <a:r>
              <a:rPr lang="en-US" dirty="0"/>
              <a:t>Creating an R Project template</a:t>
            </a:r>
          </a:p>
        </p:txBody>
      </p:sp>
      <p:pic>
        <p:nvPicPr>
          <p:cNvPr id="8" name="Picture 7">
            <a:extLst>
              <a:ext uri="{FF2B5EF4-FFF2-40B4-BE49-F238E27FC236}">
                <a16:creationId xmlns:a16="http://schemas.microsoft.com/office/drawing/2014/main" id="{395055C4-CFD5-624E-0B45-E3CE5FD26563}"/>
              </a:ext>
            </a:extLst>
          </p:cNvPr>
          <p:cNvPicPr>
            <a:picLocks noChangeAspect="1"/>
          </p:cNvPicPr>
          <p:nvPr/>
        </p:nvPicPr>
        <p:blipFill>
          <a:blip r:embed="rId2"/>
          <a:stretch>
            <a:fillRect/>
          </a:stretch>
        </p:blipFill>
        <p:spPr>
          <a:xfrm>
            <a:off x="2016919" y="1385888"/>
            <a:ext cx="8158162" cy="2430967"/>
          </a:xfrm>
          <a:prstGeom prst="rect">
            <a:avLst/>
          </a:prstGeom>
        </p:spPr>
      </p:pic>
      <p:sp>
        <p:nvSpPr>
          <p:cNvPr id="4" name="Content Placeholder 3">
            <a:extLst>
              <a:ext uri="{FF2B5EF4-FFF2-40B4-BE49-F238E27FC236}">
                <a16:creationId xmlns:a16="http://schemas.microsoft.com/office/drawing/2014/main" id="{E8503FDB-4FE1-3453-8EE1-C0F5E4C488AD}"/>
              </a:ext>
            </a:extLst>
          </p:cNvPr>
          <p:cNvSpPr>
            <a:spLocks noGrp="1"/>
          </p:cNvSpPr>
          <p:nvPr>
            <p:ph idx="1"/>
          </p:nvPr>
        </p:nvSpPr>
        <p:spPr>
          <a:xfrm>
            <a:off x="971548" y="4071938"/>
            <a:ext cx="9844089" cy="2100262"/>
          </a:xfrm>
        </p:spPr>
        <p:txBody>
          <a:bodyPr>
            <a:normAutofit fontScale="92500" lnSpcReduction="20000"/>
          </a:bodyPr>
          <a:lstStyle/>
          <a:p>
            <a:r>
              <a:rPr lang="en-US" dirty="0"/>
              <a:t>You create an R Project template as an R package, which means it can be shared and loaded in the same way as other R packages</a:t>
            </a:r>
          </a:p>
          <a:p>
            <a:r>
              <a:rPr lang="en-US" dirty="0"/>
              <a:t>Most template files will be saved in the “</a:t>
            </a:r>
            <a:r>
              <a:rPr lang="en-US" dirty="0" err="1"/>
              <a:t>inst</a:t>
            </a:r>
            <a:r>
              <a:rPr lang="en-US" dirty="0"/>
              <a:t>” directory</a:t>
            </a:r>
          </a:p>
          <a:p>
            <a:r>
              <a:rPr lang="en-US" dirty="0"/>
              <a:t>You can use code in the R directory to set up the project directory structure and copy in template files</a:t>
            </a:r>
          </a:p>
          <a:p>
            <a:r>
              <a:rPr lang="en-US" dirty="0"/>
              <a:t>You can also use code in the R directory to customize the project set-up based on selections the user makes in the R Project Wizard</a:t>
            </a:r>
          </a:p>
        </p:txBody>
      </p:sp>
    </p:spTree>
    <p:extLst>
      <p:ext uri="{BB962C8B-B14F-4D97-AF65-F5344CB8AC3E}">
        <p14:creationId xmlns:p14="http://schemas.microsoft.com/office/powerpoint/2010/main" val="3487089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R Project template</a:t>
            </a:r>
            <a:endParaRPr lang="en-US" dirty="0"/>
          </a:p>
        </p:txBody>
      </p:sp>
      <p:sp>
        <p:nvSpPr>
          <p:cNvPr id="3" name="Content Placeholder 2"/>
          <p:cNvSpPr>
            <a:spLocks noGrp="1"/>
          </p:cNvSpPr>
          <p:nvPr>
            <p:ph idx="1"/>
          </p:nvPr>
        </p:nvSpPr>
        <p:spPr>
          <a:xfrm>
            <a:off x="1036283" y="1766305"/>
            <a:ext cx="7278836" cy="3581400"/>
          </a:xfrm>
        </p:spPr>
        <p:txBody>
          <a:bodyPr/>
          <a:lstStyle/>
          <a:p>
            <a:r>
              <a:rPr lang="en-US" dirty="0" err="1" smtClean="0">
                <a:hlinkClick r:id="rId2"/>
              </a:rPr>
              <a:t>ColoradoEpiResearch</a:t>
            </a:r>
            <a:r>
              <a:rPr lang="en-US" dirty="0" smtClean="0"/>
              <a:t> and </a:t>
            </a:r>
            <a:r>
              <a:rPr lang="en-US" dirty="0" err="1" smtClean="0">
                <a:hlinkClick r:id="rId3"/>
              </a:rPr>
              <a:t>ColoradoEpiApp</a:t>
            </a:r>
            <a:r>
              <a:rPr lang="en-US" dirty="0" smtClean="0"/>
              <a:t> are two examples of custom R project templates. </a:t>
            </a:r>
          </a:p>
          <a:p>
            <a:r>
              <a:rPr lang="en-US" dirty="0" smtClean="0"/>
              <a:t>You can check out the code and make adjustments, or install and use as-is: </a:t>
            </a:r>
          </a:p>
          <a:p>
            <a:pPr marL="0" indent="0">
              <a:buNone/>
            </a:pPr>
            <a:r>
              <a:rPr lang="en-US" sz="1800" dirty="0" err="1">
                <a:latin typeface="Cascadia Code" panose="020B0609020000020004" pitchFamily="49" charset="0"/>
                <a:ea typeface="Cascadia Code" panose="020B0609020000020004" pitchFamily="49" charset="0"/>
                <a:cs typeface="Cascadia Code" panose="020B0609020000020004" pitchFamily="49" charset="0"/>
              </a:rPr>
              <a:t>devtools</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install_github</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ColoradoEpiProject</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r>
              <a:rPr lang="en-US" sz="1800" dirty="0" err="1">
                <a:latin typeface="Cascadia Code" panose="020B0609020000020004" pitchFamily="49" charset="0"/>
                <a:ea typeface="Cascadia Code" panose="020B0609020000020004" pitchFamily="49" charset="0"/>
                <a:cs typeface="Cascadia Code" panose="020B0609020000020004" pitchFamily="49" charset="0"/>
              </a:rPr>
              <a:t>ColoradoEpiResearch</a:t>
            </a:r>
            <a:r>
              <a:rPr lang="en-US" sz="1800" dirty="0">
                <a:latin typeface="Cascadia Code" panose="020B0609020000020004" pitchFamily="49" charset="0"/>
                <a:ea typeface="Cascadia Code" panose="020B0609020000020004" pitchFamily="49" charset="0"/>
                <a:cs typeface="Cascadia Code" panose="020B0609020000020004" pitchFamily="49" charset="0"/>
              </a:rPr>
              <a:t>")</a:t>
            </a:r>
          </a:p>
        </p:txBody>
      </p:sp>
      <p:pic>
        <p:nvPicPr>
          <p:cNvPr id="7" name="Picture 6"/>
          <p:cNvPicPr>
            <a:picLocks noChangeAspect="1"/>
          </p:cNvPicPr>
          <p:nvPr/>
        </p:nvPicPr>
        <p:blipFill>
          <a:blip r:embed="rId4"/>
          <a:stretch>
            <a:fillRect/>
          </a:stretch>
        </p:blipFill>
        <p:spPr>
          <a:xfrm>
            <a:off x="1651091" y="4401246"/>
            <a:ext cx="6049219" cy="1400370"/>
          </a:xfrm>
          <a:prstGeom prst="rect">
            <a:avLst/>
          </a:prstGeom>
        </p:spPr>
      </p:pic>
      <p:pic>
        <p:nvPicPr>
          <p:cNvPr id="8" name="Picture 7"/>
          <p:cNvPicPr>
            <a:picLocks noChangeAspect="1"/>
          </p:cNvPicPr>
          <p:nvPr/>
        </p:nvPicPr>
        <p:blipFill>
          <a:blip r:embed="rId5"/>
          <a:stretch>
            <a:fillRect/>
          </a:stretch>
        </p:blipFill>
        <p:spPr>
          <a:xfrm>
            <a:off x="8477021" y="1490979"/>
            <a:ext cx="3529589" cy="4771674"/>
          </a:xfrm>
          <a:prstGeom prst="rect">
            <a:avLst/>
          </a:prstGeom>
        </p:spPr>
      </p:pic>
    </p:spTree>
    <p:extLst>
      <p:ext uri="{BB962C8B-B14F-4D97-AF65-F5344CB8AC3E}">
        <p14:creationId xmlns:p14="http://schemas.microsoft.com/office/powerpoint/2010/main" val="335504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868099-6145-4BC0-A5EA-74BEF1776B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a:t>File organization in practice</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Autofit/>
          </a:bodyPr>
          <a:lstStyle/>
          <a:p>
            <a:pPr marL="0" indent="0">
              <a:buNone/>
            </a:pPr>
            <a:r>
              <a:rPr lang="en-US" sz="1800" dirty="0"/>
              <a:t>One study surveyed over 250 biomedical researchers at the University of Washington. </a:t>
            </a:r>
          </a:p>
        </p:txBody>
      </p:sp>
      <p:sp>
        <p:nvSpPr>
          <p:cNvPr id="14" name="Freeform 6">
            <a:extLst>
              <a:ext uri="{FF2B5EF4-FFF2-40B4-BE49-F238E27FC236}">
                <a16:creationId xmlns:a16="http://schemas.microsoft.com/office/drawing/2014/main" id="{CC1026F7-DECB-49B4-A565-518BBA4454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01201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endParaRPr lang="en-US" dirty="0"/>
          </a:p>
        </p:txBody>
      </p:sp>
      <p:sp>
        <p:nvSpPr>
          <p:cNvPr id="3" name="Content Placeholder 2"/>
          <p:cNvSpPr>
            <a:spLocks noGrp="1"/>
          </p:cNvSpPr>
          <p:nvPr>
            <p:ph idx="1"/>
          </p:nvPr>
        </p:nvSpPr>
        <p:spPr/>
        <p:txBody>
          <a:bodyPr/>
          <a:lstStyle/>
          <a:p>
            <a:r>
              <a:rPr lang="en-US" dirty="0" err="1" smtClean="0"/>
              <a:t>Git</a:t>
            </a:r>
            <a:r>
              <a:rPr lang="en-US" dirty="0" smtClean="0"/>
              <a:t> is a version control system. </a:t>
            </a:r>
          </a:p>
          <a:p>
            <a:r>
              <a:rPr lang="en-US" dirty="0" err="1" smtClean="0"/>
              <a:t>Git</a:t>
            </a:r>
            <a:r>
              <a:rPr lang="en-US" dirty="0" smtClean="0"/>
              <a:t> manages the evolution of a set of files (a repository) in a sane, highly structured way. </a:t>
            </a:r>
          </a:p>
          <a:p>
            <a:r>
              <a:rPr lang="en-US" dirty="0" err="1" smtClean="0"/>
              <a:t>Git</a:t>
            </a:r>
            <a:r>
              <a:rPr lang="en-US" dirty="0" smtClean="0"/>
              <a:t> is like the “Track Features” features from Microsoft Word on steroids. </a:t>
            </a:r>
          </a:p>
          <a:p>
            <a:r>
              <a:rPr lang="en-US" dirty="0" err="1" smtClean="0"/>
              <a:t>Git’s</a:t>
            </a:r>
            <a:r>
              <a:rPr lang="en-US" dirty="0" smtClean="0"/>
              <a:t> original purpose was to help groups of developers work collaboratively on big software projects. The data science community has re-purposed </a:t>
            </a:r>
            <a:r>
              <a:rPr lang="en-US" dirty="0" err="1" smtClean="0"/>
              <a:t>Git</a:t>
            </a:r>
            <a:r>
              <a:rPr lang="en-US" dirty="0" smtClean="0"/>
              <a:t> to use it to work on all of the different types of files that make up a typical project (data, figures, reports) in addition to source code.</a:t>
            </a:r>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148777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 I </a:t>
            </a:r>
            <a:r>
              <a:rPr lang="en-US" dirty="0" err="1" smtClean="0"/>
              <a:t>Git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initial installation process and change in workflow is all worth it for the benefit of version control and ease of communicating and collaborating with other people. </a:t>
            </a:r>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711481" y="3465404"/>
            <a:ext cx="9196368" cy="2081956"/>
          </a:xfrm>
          <a:prstGeom prst="rect">
            <a:avLst/>
          </a:prstGeom>
        </p:spPr>
      </p:pic>
      <p:pic>
        <p:nvPicPr>
          <p:cNvPr id="7" name="Picture 6"/>
          <p:cNvPicPr>
            <a:picLocks noChangeAspect="1"/>
          </p:cNvPicPr>
          <p:nvPr/>
        </p:nvPicPr>
        <p:blipFill>
          <a:blip r:embed="rId3"/>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2213586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a:t>
            </a:r>
            <a:r>
              <a:rPr lang="en-US" dirty="0" err="1" smtClean="0"/>
              <a:t>Git</a:t>
            </a:r>
            <a:endParaRPr lang="en-US" dirty="0"/>
          </a:p>
        </p:txBody>
      </p:sp>
      <p:sp>
        <p:nvSpPr>
          <p:cNvPr id="3" name="Content Placeholder 2"/>
          <p:cNvSpPr>
            <a:spLocks noGrp="1"/>
          </p:cNvSpPr>
          <p:nvPr>
            <p:ph idx="1"/>
          </p:nvPr>
        </p:nvSpPr>
        <p:spPr/>
        <p:txBody>
          <a:bodyPr/>
          <a:lstStyle/>
          <a:p>
            <a:r>
              <a:rPr lang="en-US" dirty="0"/>
              <a:t>Exposure: if someone needs to see your work or if you want people to try out your code, they can clone or fork your repository with </a:t>
            </a:r>
            <a:r>
              <a:rPr lang="en-US" dirty="0" err="1"/>
              <a:t>Git</a:t>
            </a:r>
            <a:r>
              <a:rPr lang="en-US" dirty="0"/>
              <a:t>, or browse your project on GitHub. </a:t>
            </a:r>
            <a:endParaRPr lang="en-US" dirty="0" smtClean="0"/>
          </a:p>
          <a:p>
            <a:r>
              <a:rPr lang="en-US" dirty="0"/>
              <a:t>You can track the development of projects (like R packages) on GitHub. You can modify your fork to add features or fix bugs and send them back to the owner as a proposed change. </a:t>
            </a:r>
            <a:endParaRPr lang="en-US" dirty="0" smtClean="0"/>
          </a:p>
          <a:p>
            <a:r>
              <a:rPr lang="en-US" dirty="0"/>
              <a:t>If you need to collaborate on analysis or code development… use </a:t>
            </a:r>
            <a:r>
              <a:rPr lang="en-US" dirty="0" err="1"/>
              <a:t>Git</a:t>
            </a:r>
            <a:r>
              <a:rPr lang="en-US" dirty="0"/>
              <a:t> and GitHub! This is more analogous to Google Docs than it is to the edit, save, attach workflow. </a:t>
            </a:r>
            <a:endParaRPr lang="en-US" dirty="0"/>
          </a:p>
        </p:txBody>
      </p:sp>
      <p:sp>
        <p:nvSpPr>
          <p:cNvPr id="5" name="TextBox 4"/>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6" name="Picture 5"/>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4027856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sp>
        <p:nvSpPr>
          <p:cNvPr id="3" name="Content Placeholder 2"/>
          <p:cNvSpPr>
            <a:spLocks noGrp="1"/>
          </p:cNvSpPr>
          <p:nvPr>
            <p:ph idx="1"/>
          </p:nvPr>
        </p:nvSpPr>
        <p:spPr>
          <a:xfrm>
            <a:off x="1371600" y="2286000"/>
            <a:ext cx="10007600" cy="3992880"/>
          </a:xfrm>
        </p:spPr>
        <p:txBody>
          <a:bodyPr>
            <a:normAutofit/>
          </a:bodyPr>
          <a:lstStyle/>
          <a:p>
            <a:r>
              <a:rPr lang="en-US" dirty="0" smtClean="0"/>
              <a:t>Once you have successfully installed </a:t>
            </a:r>
            <a:r>
              <a:rPr lang="en-US" dirty="0" err="1" smtClean="0"/>
              <a:t>Git</a:t>
            </a:r>
            <a:r>
              <a:rPr lang="en-US" dirty="0" smtClean="0"/>
              <a:t> on your computer, for each individual project: </a:t>
            </a:r>
          </a:p>
          <a:p>
            <a:pPr lvl="1"/>
            <a:r>
              <a:rPr lang="en-US" dirty="0" smtClean="0"/>
              <a:t>Dedicate a folder to it. </a:t>
            </a:r>
          </a:p>
          <a:p>
            <a:pPr lvl="1"/>
            <a:r>
              <a:rPr lang="en-US" dirty="0" smtClean="0"/>
              <a:t>Make it an </a:t>
            </a:r>
            <a:r>
              <a:rPr lang="en-US" dirty="0" err="1" smtClean="0"/>
              <a:t>RStudio</a:t>
            </a:r>
            <a:r>
              <a:rPr lang="en-US" dirty="0" smtClean="0"/>
              <a:t> Project.</a:t>
            </a:r>
          </a:p>
          <a:p>
            <a:pPr lvl="1"/>
            <a:r>
              <a:rPr lang="en-US" dirty="0" smtClean="0"/>
              <a:t>Make it a </a:t>
            </a:r>
            <a:r>
              <a:rPr lang="en-US" dirty="0" err="1" smtClean="0"/>
              <a:t>Git</a:t>
            </a:r>
            <a:r>
              <a:rPr lang="en-US" dirty="0" smtClean="0"/>
              <a:t> repository. </a:t>
            </a:r>
          </a:p>
          <a:p>
            <a:pPr marL="530352" lvl="1" indent="0">
              <a:buNone/>
            </a:pPr>
            <a:endParaRPr lang="en-US" dirty="0" smtClean="0"/>
          </a:p>
          <a:p>
            <a:r>
              <a:rPr lang="en-US" dirty="0"/>
              <a:t>Repository: a directory of files that </a:t>
            </a:r>
            <a:r>
              <a:rPr lang="en-US" dirty="0" err="1"/>
              <a:t>Git</a:t>
            </a:r>
            <a:r>
              <a:rPr lang="en-US" dirty="0"/>
              <a:t> manages holistically.  </a:t>
            </a:r>
          </a:p>
          <a:p>
            <a:r>
              <a:rPr lang="en-US" dirty="0"/>
              <a:t>Commit: functions like a snapshot of all the files in the repository at a specific moment. </a:t>
            </a:r>
          </a:p>
          <a:p>
            <a:r>
              <a:rPr lang="en-US" dirty="0"/>
              <a:t>Diff: a set of differences between two commits. </a:t>
            </a:r>
          </a:p>
          <a:p>
            <a:pPr marL="0" indent="0">
              <a:buNone/>
            </a:pPr>
            <a:endParaRPr lang="en-US" dirty="0" smtClean="0"/>
          </a:p>
          <a:p>
            <a:pPr lvl="2"/>
            <a:endParaRPr lang="en-US" dirty="0"/>
          </a:p>
          <a:p>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4184187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sp>
        <p:nvSpPr>
          <p:cNvPr id="3" name="Content Placeholder 2"/>
          <p:cNvSpPr>
            <a:spLocks noGrp="1"/>
          </p:cNvSpPr>
          <p:nvPr>
            <p:ph idx="1"/>
          </p:nvPr>
        </p:nvSpPr>
        <p:spPr/>
        <p:txBody>
          <a:bodyPr>
            <a:normAutofit/>
          </a:bodyPr>
          <a:lstStyle/>
          <a:p>
            <a:r>
              <a:rPr lang="en-US" dirty="0" smtClean="0"/>
              <a:t>In </a:t>
            </a:r>
            <a:r>
              <a:rPr lang="en-US" dirty="0"/>
              <a:t>your normal workflow, instead of only saving individual files, periodically you make a </a:t>
            </a:r>
            <a:r>
              <a:rPr lang="en-US" b="1" dirty="0"/>
              <a:t>commit</a:t>
            </a:r>
            <a:r>
              <a:rPr lang="en-US" dirty="0"/>
              <a:t>, which snapshots all of the files in the project. You can inspect that snapshot or revert to it later. </a:t>
            </a:r>
          </a:p>
          <a:p>
            <a:r>
              <a:rPr lang="en-US" dirty="0"/>
              <a:t>Every time you make a commit, you must also write a </a:t>
            </a:r>
            <a:r>
              <a:rPr lang="en-US" b="1" dirty="0"/>
              <a:t>commit message</a:t>
            </a:r>
            <a:r>
              <a:rPr lang="en-US" dirty="0"/>
              <a:t>. Messages should convey the </a:t>
            </a:r>
            <a:r>
              <a:rPr lang="en-US" i="1" dirty="0"/>
              <a:t>why</a:t>
            </a:r>
            <a:r>
              <a:rPr lang="en-US" dirty="0"/>
              <a:t> behind a change. </a:t>
            </a:r>
            <a:r>
              <a:rPr lang="en-US" dirty="0" smtClean="0"/>
              <a:t>The ‘diff’ </a:t>
            </a:r>
            <a:r>
              <a:rPr lang="en-US" dirty="0"/>
              <a:t>will show the content of a change</a:t>
            </a:r>
            <a:r>
              <a:rPr lang="en-US" dirty="0" smtClean="0"/>
              <a:t>.</a:t>
            </a:r>
          </a:p>
          <a:p>
            <a:r>
              <a:rPr lang="en-US" dirty="0" smtClean="0"/>
              <a:t>The </a:t>
            </a:r>
            <a:r>
              <a:rPr lang="en-US" b="1" dirty="0" smtClean="0"/>
              <a:t>history</a:t>
            </a:r>
            <a:r>
              <a:rPr lang="en-US" dirty="0" smtClean="0"/>
              <a:t> includes commit messages and diffs. </a:t>
            </a:r>
          </a:p>
          <a:p>
            <a:r>
              <a:rPr lang="en-US" dirty="0" err="1" smtClean="0"/>
              <a:t>Git</a:t>
            </a:r>
            <a:r>
              <a:rPr lang="en-US" dirty="0" smtClean="0"/>
              <a:t> automatically assigns each commit with a unique identifying name (a Secure Hash Algorithm, or SHA), which is a string of 40 letters and numbers. You can use a commit’s SHA to revert to that commit.</a:t>
            </a:r>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671752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 </a:t>
            </a:r>
            <a:endParaRPr lang="en-US" dirty="0"/>
          </a:p>
        </p:txBody>
      </p:sp>
      <p:sp>
        <p:nvSpPr>
          <p:cNvPr id="3" name="Content Placeholder 2"/>
          <p:cNvSpPr>
            <a:spLocks noGrp="1"/>
          </p:cNvSpPr>
          <p:nvPr>
            <p:ph idx="1"/>
          </p:nvPr>
        </p:nvSpPr>
        <p:spPr>
          <a:xfrm>
            <a:off x="1134853" y="1608423"/>
            <a:ext cx="9601200" cy="3581400"/>
          </a:xfrm>
        </p:spPr>
        <p:txBody>
          <a:bodyPr/>
          <a:lstStyle/>
          <a:p>
            <a:r>
              <a:rPr lang="en-US" dirty="0" smtClean="0"/>
              <a:t>You can work with </a:t>
            </a:r>
            <a:r>
              <a:rPr lang="en-US" dirty="0" err="1" smtClean="0"/>
              <a:t>Git</a:t>
            </a:r>
            <a:r>
              <a:rPr lang="en-US" dirty="0" smtClean="0"/>
              <a:t> from the command line. </a:t>
            </a:r>
          </a:p>
          <a:p>
            <a:pPr marL="0" indent="0">
              <a:buNone/>
            </a:pPr>
            <a:endParaRPr lang="en-US" dirty="0" smtClean="0"/>
          </a:p>
          <a:p>
            <a:endParaRPr lang="en-US" dirty="0" smtClean="0"/>
          </a:p>
          <a:p>
            <a:endParaRPr lang="en-US" dirty="0"/>
          </a:p>
          <a:p>
            <a:endParaRPr lang="en-US" dirty="0" smtClean="0"/>
          </a:p>
          <a:p>
            <a:endParaRPr lang="en-US" dirty="0"/>
          </a:p>
          <a:p>
            <a:endParaRPr lang="en-US" dirty="0" smtClean="0"/>
          </a:p>
          <a:p>
            <a:r>
              <a:rPr lang="en-US" dirty="0" err="1" smtClean="0"/>
              <a:t>RStudio’s</a:t>
            </a:r>
            <a:r>
              <a:rPr lang="en-US" dirty="0" smtClean="0"/>
              <a:t> GUI has a “</a:t>
            </a:r>
            <a:r>
              <a:rPr lang="en-US" dirty="0" err="1" smtClean="0"/>
              <a:t>Git</a:t>
            </a:r>
            <a:r>
              <a:rPr lang="en-US" dirty="0" smtClean="0"/>
              <a:t>” pane: </a:t>
            </a:r>
            <a:endParaRPr lang="en-US" dirty="0"/>
          </a:p>
        </p:txBody>
      </p:sp>
      <p:pic>
        <p:nvPicPr>
          <p:cNvPr id="4" name="Picture 3"/>
          <p:cNvPicPr>
            <a:picLocks noChangeAspect="1"/>
          </p:cNvPicPr>
          <p:nvPr/>
        </p:nvPicPr>
        <p:blipFill>
          <a:blip r:embed="rId2"/>
          <a:stretch>
            <a:fillRect/>
          </a:stretch>
        </p:blipFill>
        <p:spPr>
          <a:xfrm>
            <a:off x="1240108" y="2056744"/>
            <a:ext cx="6277851" cy="2534004"/>
          </a:xfrm>
          <a:prstGeom prst="rect">
            <a:avLst/>
          </a:prstGeom>
        </p:spPr>
      </p:pic>
      <p:pic>
        <p:nvPicPr>
          <p:cNvPr id="5" name="Picture 4"/>
          <p:cNvPicPr>
            <a:picLocks noChangeAspect="1"/>
          </p:cNvPicPr>
          <p:nvPr/>
        </p:nvPicPr>
        <p:blipFill>
          <a:blip r:embed="rId3"/>
          <a:stretch>
            <a:fillRect/>
          </a:stretch>
        </p:blipFill>
        <p:spPr>
          <a:xfrm>
            <a:off x="1240108" y="5106613"/>
            <a:ext cx="3972479" cy="1276528"/>
          </a:xfrm>
          <a:prstGeom prst="rect">
            <a:avLst/>
          </a:prstGeom>
        </p:spPr>
      </p:pic>
      <p:sp>
        <p:nvSpPr>
          <p:cNvPr id="6" name="TextBox 5"/>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7" name="Picture 6"/>
          <p:cNvPicPr>
            <a:picLocks noChangeAspect="1"/>
          </p:cNvPicPr>
          <p:nvPr/>
        </p:nvPicPr>
        <p:blipFill>
          <a:blip r:embed="rId4"/>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1186960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sp>
        <p:nvSpPr>
          <p:cNvPr id="3" name="Content Placeholder 2"/>
          <p:cNvSpPr>
            <a:spLocks noGrp="1"/>
          </p:cNvSpPr>
          <p:nvPr>
            <p:ph idx="1"/>
          </p:nvPr>
        </p:nvSpPr>
        <p:spPr>
          <a:xfrm>
            <a:off x="1299238" y="2171699"/>
            <a:ext cx="4742575" cy="3581400"/>
          </a:xfrm>
        </p:spPr>
        <p:txBody>
          <a:bodyPr/>
          <a:lstStyle/>
          <a:p>
            <a:r>
              <a:rPr lang="en-US" dirty="0" smtClean="0"/>
              <a:t>With </a:t>
            </a:r>
            <a:r>
              <a:rPr lang="en-US" dirty="0" err="1" smtClean="0"/>
              <a:t>RStudio’s</a:t>
            </a:r>
            <a:r>
              <a:rPr lang="en-US" dirty="0" smtClean="0"/>
              <a:t> GUI, </a:t>
            </a:r>
          </a:p>
          <a:p>
            <a:pPr lvl="1"/>
            <a:r>
              <a:rPr lang="en-US" dirty="0" smtClean="0"/>
              <a:t>Files are automatically tracked. </a:t>
            </a:r>
          </a:p>
          <a:p>
            <a:pPr lvl="1"/>
            <a:r>
              <a:rPr lang="en-US" dirty="0" smtClean="0"/>
              <a:t>You can stage a file, and </a:t>
            </a:r>
          </a:p>
          <a:p>
            <a:pPr lvl="1"/>
            <a:r>
              <a:rPr lang="en-US" dirty="0" smtClean="0"/>
              <a:t>Commit with a commit message.</a:t>
            </a:r>
          </a:p>
          <a:p>
            <a:pPr lvl="1"/>
            <a:r>
              <a:rPr lang="en-US" dirty="0" smtClean="0"/>
              <a:t>You can also see a log of your commits, and </a:t>
            </a:r>
          </a:p>
          <a:p>
            <a:pPr lvl="1"/>
            <a:r>
              <a:rPr lang="en-US" dirty="0" smtClean="0"/>
              <a:t>Revert to previous commits.</a:t>
            </a:r>
          </a:p>
          <a:p>
            <a:pPr lvl="1"/>
            <a:endParaRPr lang="en-US" dirty="0" smtClean="0"/>
          </a:p>
        </p:txBody>
      </p:sp>
      <p:pic>
        <p:nvPicPr>
          <p:cNvPr id="5" name="Picture 4"/>
          <p:cNvPicPr>
            <a:picLocks noChangeAspect="1"/>
          </p:cNvPicPr>
          <p:nvPr/>
        </p:nvPicPr>
        <p:blipFill>
          <a:blip r:embed="rId2"/>
          <a:stretch>
            <a:fillRect/>
          </a:stretch>
        </p:blipFill>
        <p:spPr>
          <a:xfrm>
            <a:off x="6397586" y="837989"/>
            <a:ext cx="3676824" cy="1181521"/>
          </a:xfrm>
          <a:prstGeom prst="rect">
            <a:avLst/>
          </a:prstGeom>
        </p:spPr>
      </p:pic>
      <p:pic>
        <p:nvPicPr>
          <p:cNvPr id="6" name="Picture 5"/>
          <p:cNvPicPr>
            <a:picLocks noChangeAspect="1"/>
          </p:cNvPicPr>
          <p:nvPr/>
        </p:nvPicPr>
        <p:blipFill>
          <a:blip r:embed="rId3"/>
          <a:stretch>
            <a:fillRect/>
          </a:stretch>
        </p:blipFill>
        <p:spPr>
          <a:xfrm>
            <a:off x="6397586" y="2489778"/>
            <a:ext cx="3676824" cy="1175241"/>
          </a:xfrm>
          <a:prstGeom prst="rect">
            <a:avLst/>
          </a:prstGeom>
        </p:spPr>
      </p:pic>
      <p:pic>
        <p:nvPicPr>
          <p:cNvPr id="7" name="Picture 6"/>
          <p:cNvPicPr>
            <a:picLocks noChangeAspect="1"/>
          </p:cNvPicPr>
          <p:nvPr/>
        </p:nvPicPr>
        <p:blipFill>
          <a:blip r:embed="rId4"/>
          <a:stretch>
            <a:fillRect/>
          </a:stretch>
        </p:blipFill>
        <p:spPr>
          <a:xfrm>
            <a:off x="6397586" y="4169091"/>
            <a:ext cx="5498397" cy="1921975"/>
          </a:xfrm>
          <a:prstGeom prst="rect">
            <a:avLst/>
          </a:prstGeom>
        </p:spPr>
      </p:pic>
      <p:sp>
        <p:nvSpPr>
          <p:cNvPr id="8" name="TextBox 7"/>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spTree>
    <p:extLst>
      <p:ext uri="{BB962C8B-B14F-4D97-AF65-F5344CB8AC3E}">
        <p14:creationId xmlns:p14="http://schemas.microsoft.com/office/powerpoint/2010/main" val="2504594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Basics</a:t>
            </a:r>
            <a:endParaRPr lang="en-US" dirty="0"/>
          </a:p>
        </p:txBody>
      </p:sp>
      <p:pic>
        <p:nvPicPr>
          <p:cNvPr id="4" name="Picture 3"/>
          <p:cNvPicPr>
            <a:picLocks noChangeAspect="1"/>
          </p:cNvPicPr>
          <p:nvPr/>
        </p:nvPicPr>
        <p:blipFill>
          <a:blip r:embed="rId2"/>
          <a:stretch>
            <a:fillRect/>
          </a:stretch>
        </p:blipFill>
        <p:spPr>
          <a:xfrm>
            <a:off x="971974" y="1402505"/>
            <a:ext cx="6424506" cy="3103505"/>
          </a:xfrm>
          <a:prstGeom prst="rect">
            <a:avLst/>
          </a:prstGeom>
        </p:spPr>
      </p:pic>
      <p:sp>
        <p:nvSpPr>
          <p:cNvPr id="5" name="TextBox 4"/>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6" name="Picture 5"/>
          <p:cNvPicPr>
            <a:picLocks noChangeAspect="1"/>
          </p:cNvPicPr>
          <p:nvPr/>
        </p:nvPicPr>
        <p:blipFill>
          <a:blip r:embed="rId3"/>
          <a:stretch>
            <a:fillRect/>
          </a:stretch>
        </p:blipFill>
        <p:spPr>
          <a:xfrm>
            <a:off x="1371600" y="6055878"/>
            <a:ext cx="2355974" cy="526994"/>
          </a:xfrm>
          <a:prstGeom prst="rect">
            <a:avLst/>
          </a:prstGeom>
        </p:spPr>
      </p:pic>
      <p:sp>
        <p:nvSpPr>
          <p:cNvPr id="7" name="Content Placeholder 2"/>
          <p:cNvSpPr>
            <a:spLocks noGrp="1"/>
          </p:cNvSpPr>
          <p:nvPr>
            <p:ph idx="1"/>
          </p:nvPr>
        </p:nvSpPr>
        <p:spPr>
          <a:xfrm>
            <a:off x="803712" y="4632820"/>
            <a:ext cx="10736976" cy="1296248"/>
          </a:xfrm>
        </p:spPr>
        <p:txBody>
          <a:bodyPr>
            <a:normAutofit lnSpcReduction="10000"/>
          </a:bodyPr>
          <a:lstStyle/>
          <a:p>
            <a:r>
              <a:rPr lang="en-US" dirty="0" smtClean="0"/>
              <a:t>As you are making progress in a project, you might end up with a lot of small commits, especially when you are in “uncertain or dangerous territory.” </a:t>
            </a:r>
          </a:p>
          <a:p>
            <a:r>
              <a:rPr lang="en-US" dirty="0" smtClean="0"/>
              <a:t>An option down the road can be to use a “Repeated Amend” workflow – instead of cluttering up your history with tiny commits, you build up a “good” commit gradually, by amending. </a:t>
            </a:r>
          </a:p>
        </p:txBody>
      </p:sp>
      <p:pic>
        <p:nvPicPr>
          <p:cNvPr id="8" name="Picture 7"/>
          <p:cNvPicPr>
            <a:picLocks noChangeAspect="1"/>
          </p:cNvPicPr>
          <p:nvPr/>
        </p:nvPicPr>
        <p:blipFill>
          <a:blip r:embed="rId4"/>
          <a:stretch>
            <a:fillRect/>
          </a:stretch>
        </p:blipFill>
        <p:spPr>
          <a:xfrm>
            <a:off x="10129934" y="571500"/>
            <a:ext cx="1172419" cy="1172419"/>
          </a:xfrm>
          <a:prstGeom prst="rect">
            <a:avLst/>
          </a:prstGeom>
        </p:spPr>
      </p:pic>
    </p:spTree>
    <p:extLst>
      <p:ext uri="{BB962C8B-B14F-4D97-AF65-F5344CB8AC3E}">
        <p14:creationId xmlns:p14="http://schemas.microsoft.com/office/powerpoint/2010/main" val="1324455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and GitHub</a:t>
            </a:r>
            <a:endParaRPr lang="en-US" dirty="0"/>
          </a:p>
        </p:txBody>
      </p:sp>
      <p:sp>
        <p:nvSpPr>
          <p:cNvPr id="3" name="Content Placeholder 2"/>
          <p:cNvSpPr>
            <a:spLocks noGrp="1"/>
          </p:cNvSpPr>
          <p:nvPr>
            <p:ph idx="1"/>
          </p:nvPr>
        </p:nvSpPr>
        <p:spPr/>
        <p:txBody>
          <a:bodyPr/>
          <a:lstStyle/>
          <a:p>
            <a:r>
              <a:rPr lang="en-US" dirty="0" smtClean="0"/>
              <a:t>GitHub is one example of a hosting service that provides a home for your </a:t>
            </a:r>
            <a:r>
              <a:rPr lang="en-US" dirty="0" err="1" smtClean="0"/>
              <a:t>Git</a:t>
            </a:r>
            <a:r>
              <a:rPr lang="en-US" dirty="0" smtClean="0"/>
              <a:t>-based projects on the internet. </a:t>
            </a:r>
          </a:p>
          <a:p>
            <a:r>
              <a:rPr lang="en-US" dirty="0" smtClean="0"/>
              <a:t>GitHub is hyperlink-rich, and allows you to visualize your repository and its history. Exploring your repository’s history is more convenient and safer (remote and read-only) in GitHub compared to the corresponding local </a:t>
            </a:r>
            <a:r>
              <a:rPr lang="en-US" dirty="0" err="1" smtClean="0"/>
              <a:t>Git</a:t>
            </a:r>
            <a:r>
              <a:rPr lang="en-US" dirty="0" smtClean="0"/>
              <a:t> workflow.</a:t>
            </a:r>
          </a:p>
          <a:p>
            <a:r>
              <a:rPr lang="en-US" dirty="0" smtClean="0"/>
              <a:t>GitHub and is a nice way to collaborate if you want other people to be able to see your repository and to make changes. </a:t>
            </a:r>
            <a:endParaRPr lang="en-US" dirty="0"/>
          </a:p>
        </p:txBody>
      </p:sp>
      <p:sp>
        <p:nvSpPr>
          <p:cNvPr id="4" name="TextBox 3"/>
          <p:cNvSpPr txBox="1"/>
          <p:nvPr/>
        </p:nvSpPr>
        <p:spPr>
          <a:xfrm>
            <a:off x="9403847" y="6488668"/>
            <a:ext cx="3137905" cy="369332"/>
          </a:xfrm>
          <a:prstGeom prst="rect">
            <a:avLst/>
          </a:prstGeom>
          <a:noFill/>
        </p:spPr>
        <p:txBody>
          <a:bodyPr wrap="square" rtlCol="0">
            <a:spAutoFit/>
          </a:bodyPr>
          <a:lstStyle/>
          <a:p>
            <a:r>
              <a:rPr lang="en-US" dirty="0" smtClean="0"/>
              <a:t>Source: happygitwithr.com</a:t>
            </a:r>
            <a:endParaRPr lang="en-US" dirty="0"/>
          </a:p>
        </p:txBody>
      </p:sp>
      <p:pic>
        <p:nvPicPr>
          <p:cNvPr id="5" name="Picture 4"/>
          <p:cNvPicPr>
            <a:picLocks noChangeAspect="1"/>
          </p:cNvPicPr>
          <p:nvPr/>
        </p:nvPicPr>
        <p:blipFill>
          <a:blip r:embed="rId2"/>
          <a:stretch>
            <a:fillRect/>
          </a:stretch>
        </p:blipFill>
        <p:spPr>
          <a:xfrm>
            <a:off x="10129934" y="571500"/>
            <a:ext cx="1172419" cy="1172419"/>
          </a:xfrm>
          <a:prstGeom prst="rect">
            <a:avLst/>
          </a:prstGeom>
        </p:spPr>
      </p:pic>
      <p:pic>
        <p:nvPicPr>
          <p:cNvPr id="1026" name="Picture 2" descr="Download Free GitHub Logo PNG and SVG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1075" y="301473"/>
            <a:ext cx="1045544" cy="104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396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39EF-BA2F-8545-429D-48B12B0D3BE4}"/>
              </a:ext>
            </a:extLst>
          </p:cNvPr>
          <p:cNvSpPr>
            <a:spLocks noGrp="1"/>
          </p:cNvSpPr>
          <p:nvPr>
            <p:ph type="title"/>
          </p:nvPr>
        </p:nvSpPr>
        <p:spPr/>
        <p:txBody>
          <a:bodyPr/>
          <a:lstStyle/>
          <a:p>
            <a:r>
              <a:rPr lang="en-US" dirty="0"/>
              <a:t>Further resources</a:t>
            </a:r>
          </a:p>
        </p:txBody>
      </p:sp>
      <p:sp>
        <p:nvSpPr>
          <p:cNvPr id="3" name="Content Placeholder 2">
            <a:extLst>
              <a:ext uri="{FF2B5EF4-FFF2-40B4-BE49-F238E27FC236}">
                <a16:creationId xmlns:a16="http://schemas.microsoft.com/office/drawing/2014/main" id="{F1AB386E-1226-621E-6FFE-95943889ABC1}"/>
              </a:ext>
            </a:extLst>
          </p:cNvPr>
          <p:cNvSpPr>
            <a:spLocks noGrp="1"/>
          </p:cNvSpPr>
          <p:nvPr>
            <p:ph idx="1"/>
          </p:nvPr>
        </p:nvSpPr>
        <p:spPr/>
        <p:txBody>
          <a:bodyPr/>
          <a:lstStyle/>
          <a:p>
            <a:r>
              <a:rPr lang="en-US" sz="1800" dirty="0">
                <a:effectLst/>
                <a:latin typeface="GillSans" panose="020B0502020104020203" pitchFamily="34" charset="-79"/>
                <a:cs typeface="GillSans" panose="020B0502020104020203" pitchFamily="34" charset="-79"/>
              </a:rPr>
              <a:t>Marwick, B., Boettiger, C., and Mullen, L. (2018). Packaging data analytical work reproducibly using R (and friends). </a:t>
            </a:r>
            <a:r>
              <a:rPr lang="en-US" sz="1800" i="1" dirty="0">
                <a:effectLst/>
                <a:latin typeface="GillSans" panose="020B0502020104020203" pitchFamily="34" charset="-79"/>
                <a:cs typeface="GillSans" panose="020B0502020104020203" pitchFamily="34" charset="-79"/>
              </a:rPr>
              <a:t>The American Statistician</a:t>
            </a:r>
            <a:r>
              <a:rPr lang="en-US" sz="1800" dirty="0">
                <a:effectLst/>
                <a:latin typeface="GillSans" panose="020B0502020104020203" pitchFamily="34" charset="-79"/>
                <a:cs typeface="GillSans" panose="020B0502020104020203" pitchFamily="34" charset="-79"/>
              </a:rPr>
              <a:t>, 72(1):80–88. </a:t>
            </a:r>
          </a:p>
          <a:p>
            <a:r>
              <a:rPr lang="en-US" sz="1800" dirty="0">
                <a:effectLst/>
                <a:latin typeface="GillSans" panose="020B0502020104020203" pitchFamily="34" charset="-79"/>
                <a:cs typeface="GillSans" panose="020B0502020104020203" pitchFamily="34" charset="-79"/>
              </a:rPr>
              <a:t>Savage, A. (2020). </a:t>
            </a:r>
            <a:r>
              <a:rPr lang="en-US" sz="1800" i="1" dirty="0">
                <a:effectLst/>
                <a:latin typeface="GillSans" panose="020B0502020104020203" pitchFamily="34" charset="-79"/>
                <a:cs typeface="GillSans" panose="020B0502020104020203" pitchFamily="34" charset="-79"/>
              </a:rPr>
              <a:t>Every Tool’s a Hammer: Life Is What </a:t>
            </a:r>
            <a:r>
              <a:rPr lang="en-US" sz="1800" i="1" dirty="0">
                <a:latin typeface="GillSans" panose="020B0502020104020203" pitchFamily="34" charset="-79"/>
                <a:cs typeface="GillSans" panose="020B0502020104020203" pitchFamily="34" charset="-79"/>
              </a:rPr>
              <a:t>Y</a:t>
            </a:r>
            <a:r>
              <a:rPr lang="en-US" sz="1800" i="1" dirty="0">
                <a:effectLst/>
                <a:latin typeface="GillSans" panose="020B0502020104020203" pitchFamily="34" charset="-79"/>
                <a:cs typeface="GillSans" panose="020B0502020104020203" pitchFamily="34" charset="-79"/>
              </a:rPr>
              <a:t>ou </a:t>
            </a:r>
            <a:r>
              <a:rPr lang="en-US" sz="1800" i="1" dirty="0">
                <a:latin typeface="GillSans" panose="020B0502020104020203" pitchFamily="34" charset="-79"/>
                <a:cs typeface="GillSans" panose="020B0502020104020203" pitchFamily="34" charset="-79"/>
              </a:rPr>
              <a:t>M</a:t>
            </a:r>
            <a:r>
              <a:rPr lang="en-US" sz="1800" i="1" dirty="0">
                <a:effectLst/>
                <a:latin typeface="GillSans" panose="020B0502020104020203" pitchFamily="34" charset="-79"/>
                <a:cs typeface="GillSans" panose="020B0502020104020203" pitchFamily="34" charset="-79"/>
              </a:rPr>
              <a:t>ake </a:t>
            </a:r>
            <a:r>
              <a:rPr lang="en-US" sz="1800" i="1" dirty="0">
                <a:latin typeface="GillSans" panose="020B0502020104020203" pitchFamily="34" charset="-79"/>
                <a:cs typeface="GillSans" panose="020B0502020104020203" pitchFamily="34" charset="-79"/>
              </a:rPr>
              <a:t>It</a:t>
            </a:r>
            <a:r>
              <a:rPr lang="en-US" sz="1800" dirty="0">
                <a:effectLst/>
                <a:latin typeface="GillSans" panose="020B0502020104020203" pitchFamily="34" charset="-79"/>
                <a:cs typeface="GillSans" panose="020B0502020104020203" pitchFamily="34" charset="-79"/>
              </a:rPr>
              <a:t>. Atria Books. </a:t>
            </a:r>
          </a:p>
          <a:p>
            <a:r>
              <a:rPr lang="en-US" sz="1800" dirty="0">
                <a:latin typeface="GillSans" panose="020B0502020104020203" pitchFamily="34" charset="-79"/>
                <a:cs typeface="GillSans" panose="020B0502020104020203" pitchFamily="34" charset="-79"/>
              </a:rPr>
              <a:t>Making R Project templates: </a:t>
            </a:r>
            <a:r>
              <a:rPr lang="en-US" sz="1800" dirty="0">
                <a:latin typeface="GillSans" panose="020B0502020104020203" pitchFamily="34" charset="-79"/>
                <a:cs typeface="GillSans" panose="020B0502020104020203" pitchFamily="34" charset="-79"/>
                <a:hlinkClick r:id="rId2"/>
              </a:rPr>
              <a:t>https://rstudio.github.io/rstudio-extensions/rstudio_project_templates.html</a:t>
            </a:r>
            <a:r>
              <a:rPr lang="en-US" sz="1800" dirty="0">
                <a:latin typeface="GillSans" panose="020B0502020104020203" pitchFamily="34" charset="-79"/>
                <a:cs typeface="GillSans" panose="020B0502020104020203" pitchFamily="34" charset="-79"/>
              </a:rPr>
              <a:t> </a:t>
            </a:r>
            <a:endParaRPr lang="en-US" sz="1800" dirty="0" smtClean="0">
              <a:latin typeface="GillSans" panose="020B0502020104020203" pitchFamily="34" charset="-79"/>
              <a:cs typeface="GillSans" panose="020B0502020104020203" pitchFamily="34" charset="-79"/>
            </a:endParaRPr>
          </a:p>
          <a:p>
            <a:r>
              <a:rPr lang="en-US" sz="1800" dirty="0" smtClean="0">
                <a:cs typeface="GillSans" panose="020B0502020104020203" pitchFamily="34" charset="-79"/>
              </a:rPr>
              <a:t>Jenny Bryan’s Happy </a:t>
            </a:r>
            <a:r>
              <a:rPr lang="en-US" sz="1800" dirty="0" err="1" smtClean="0">
                <a:cs typeface="GillSans" panose="020B0502020104020203" pitchFamily="34" charset="-79"/>
              </a:rPr>
              <a:t>Git</a:t>
            </a:r>
            <a:r>
              <a:rPr lang="en-US" sz="1800" dirty="0" smtClean="0">
                <a:cs typeface="GillSans" panose="020B0502020104020203" pitchFamily="34" charset="-79"/>
              </a:rPr>
              <a:t> and </a:t>
            </a:r>
            <a:r>
              <a:rPr lang="en-US" sz="1800" dirty="0" err="1" smtClean="0">
                <a:cs typeface="GillSans" panose="020B0502020104020203" pitchFamily="34" charset="-79"/>
              </a:rPr>
              <a:t>Github</a:t>
            </a:r>
            <a:r>
              <a:rPr lang="en-US" sz="1800" dirty="0" smtClean="0">
                <a:cs typeface="GillSans" panose="020B0502020104020203" pitchFamily="34" charset="-79"/>
              </a:rPr>
              <a:t> for the user: </a:t>
            </a:r>
            <a:r>
              <a:rPr lang="en-US" sz="1800" dirty="0" smtClean="0">
                <a:cs typeface="GillSans" panose="020B0502020104020203" pitchFamily="34" charset="-79"/>
                <a:hlinkClick r:id="rId3"/>
              </a:rPr>
              <a:t>https://happygitwithr.com/</a:t>
            </a:r>
            <a:endParaRPr lang="en-US" sz="1800" dirty="0" smtClean="0">
              <a:cs typeface="GillSans" panose="020B0502020104020203" pitchFamily="34" charset="-79"/>
            </a:endParaRPr>
          </a:p>
          <a:p>
            <a:pPr marL="0" indent="0">
              <a:buNone/>
            </a:pPr>
            <a:endParaRPr lang="en-US" dirty="0"/>
          </a:p>
          <a:p>
            <a:endParaRPr lang="en-US" dirty="0"/>
          </a:p>
        </p:txBody>
      </p:sp>
    </p:spTree>
    <p:extLst>
      <p:ext uri="{BB962C8B-B14F-4D97-AF65-F5344CB8AC3E}">
        <p14:creationId xmlns:p14="http://schemas.microsoft.com/office/powerpoint/2010/main" val="173946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a:t>File organization in practice</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Autofit/>
          </a:bodyPr>
          <a:lstStyle/>
          <a:p>
            <a:pPr marL="0" indent="0">
              <a:buNone/>
            </a:pPr>
            <a:r>
              <a:rPr lang="en-US" sz="1800" dirty="0"/>
              <a:t>They noted that, </a:t>
            </a:r>
            <a:r>
              <a:rPr lang="en-US" sz="1800" i="1" dirty="0"/>
              <a:t>“a common theme surrounding data management and analysis was that many researchers prefer to utility their own individual methods to organize data. … Some researchers admitted to having no organizational method at all, while others used whatever method best suited their individual needs.”</a:t>
            </a:r>
            <a:endParaRPr lang="en-US" sz="1800" dirty="0"/>
          </a:p>
        </p:txBody>
      </p:sp>
    </p:spTree>
    <p:extLst>
      <p:ext uri="{BB962C8B-B14F-4D97-AF65-F5344CB8AC3E}">
        <p14:creationId xmlns:p14="http://schemas.microsoft.com/office/powerpoint/2010/main" val="428500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7667-83F6-2D18-CE5C-BE9DEEC27340}"/>
              </a:ext>
            </a:extLst>
          </p:cNvPr>
          <p:cNvSpPr>
            <a:spLocks noGrp="1"/>
          </p:cNvSpPr>
          <p:nvPr>
            <p:ph type="title"/>
          </p:nvPr>
        </p:nvSpPr>
        <p:spPr>
          <a:xfrm>
            <a:off x="8471424" y="1110882"/>
            <a:ext cx="3053039" cy="1060817"/>
          </a:xfrm>
        </p:spPr>
        <p:txBody>
          <a:bodyPr anchor="b">
            <a:normAutofit/>
          </a:bodyPr>
          <a:lstStyle/>
          <a:p>
            <a:r>
              <a:rPr lang="en-US" sz="2800" dirty="0"/>
              <a:t>Respondent answers</a:t>
            </a:r>
          </a:p>
        </p:txBody>
      </p:sp>
      <p:pic>
        <p:nvPicPr>
          <p:cNvPr id="7" name="Picture 6" descr="Text&#10;&#10;Description automatically generated">
            <a:extLst>
              <a:ext uri="{FF2B5EF4-FFF2-40B4-BE49-F238E27FC236}">
                <a16:creationId xmlns:a16="http://schemas.microsoft.com/office/drawing/2014/main" id="{9A244BB7-65E1-4A29-30C4-9696C31A0E46}"/>
              </a:ext>
            </a:extLst>
          </p:cNvPr>
          <p:cNvPicPr>
            <a:picLocks noChangeAspect="1"/>
          </p:cNvPicPr>
          <p:nvPr/>
        </p:nvPicPr>
        <p:blipFill>
          <a:blip r:embed="rId2"/>
          <a:stretch>
            <a:fillRect/>
          </a:stretch>
        </p:blipFill>
        <p:spPr>
          <a:xfrm>
            <a:off x="634275" y="798230"/>
            <a:ext cx="6900380" cy="5261540"/>
          </a:xfrm>
          <a:prstGeom prst="rect">
            <a:avLst/>
          </a:prstGeom>
        </p:spPr>
      </p:pic>
      <p:sp>
        <p:nvSpPr>
          <p:cNvPr id="5" name="Content Placeholder 4">
            <a:extLst>
              <a:ext uri="{FF2B5EF4-FFF2-40B4-BE49-F238E27FC236}">
                <a16:creationId xmlns:a16="http://schemas.microsoft.com/office/drawing/2014/main" id="{76F1370E-C25F-6B4C-F062-FB0B8BFA6B6E}"/>
              </a:ext>
            </a:extLst>
          </p:cNvPr>
          <p:cNvSpPr>
            <a:spLocks noGrp="1"/>
          </p:cNvSpPr>
          <p:nvPr>
            <p:ph idx="1"/>
          </p:nvPr>
        </p:nvSpPr>
        <p:spPr>
          <a:xfrm>
            <a:off x="8471423" y="2286000"/>
            <a:ext cx="3053039" cy="3931920"/>
          </a:xfrm>
        </p:spPr>
        <p:txBody>
          <a:bodyPr>
            <a:normAutofit/>
          </a:bodyPr>
          <a:lstStyle/>
          <a:p>
            <a:r>
              <a:rPr lang="en-US" sz="1800" dirty="0"/>
              <a:t>One respondent answers, “They’re not organized in any way---they’re just thrown into files under different projects.”</a:t>
            </a:r>
          </a:p>
          <a:p>
            <a:r>
              <a:rPr lang="en-US" sz="1800" dirty="0"/>
              <a:t>Another respondent: “I grab them when I need them, they’re not organized in any decent way.”</a:t>
            </a:r>
          </a:p>
        </p:txBody>
      </p:sp>
    </p:spTree>
    <p:extLst>
      <p:ext uri="{BB962C8B-B14F-4D97-AF65-F5344CB8AC3E}">
        <p14:creationId xmlns:p14="http://schemas.microsoft.com/office/powerpoint/2010/main" val="64473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F2F7D1-A0D7-5EB4-CF34-D0379F186870}"/>
              </a:ext>
            </a:extLst>
          </p:cNvPr>
          <p:cNvSpPr>
            <a:spLocks noGrp="1"/>
          </p:cNvSpPr>
          <p:nvPr>
            <p:ph type="title"/>
          </p:nvPr>
        </p:nvSpPr>
        <p:spPr/>
        <p:txBody>
          <a:bodyPr/>
          <a:lstStyle/>
          <a:p>
            <a:r>
              <a:rPr lang="en-US" dirty="0"/>
              <a:t>Why organize files</a:t>
            </a:r>
          </a:p>
        </p:txBody>
      </p:sp>
      <p:sp>
        <p:nvSpPr>
          <p:cNvPr id="5" name="Text Placeholder 4">
            <a:extLst>
              <a:ext uri="{FF2B5EF4-FFF2-40B4-BE49-F238E27FC236}">
                <a16:creationId xmlns:a16="http://schemas.microsoft.com/office/drawing/2014/main" id="{ACD0FACD-38A2-2E41-7755-7FC378087C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70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1B2F6-CA03-A1A2-5A03-5205AC5B6533}"/>
              </a:ext>
            </a:extLst>
          </p:cNvPr>
          <p:cNvSpPr>
            <a:spLocks noGrp="1"/>
          </p:cNvSpPr>
          <p:nvPr>
            <p:ph type="title"/>
          </p:nvPr>
        </p:nvSpPr>
        <p:spPr>
          <a:xfrm>
            <a:off x="8471424" y="1110882"/>
            <a:ext cx="3053039" cy="1060817"/>
          </a:xfrm>
        </p:spPr>
        <p:txBody>
          <a:bodyPr anchor="b">
            <a:normAutofit/>
          </a:bodyPr>
          <a:lstStyle/>
          <a:p>
            <a:r>
              <a:rPr lang="en-US" sz="2800"/>
              <a:t>Efficiency</a:t>
            </a:r>
          </a:p>
        </p:txBody>
      </p:sp>
      <p:pic>
        <p:nvPicPr>
          <p:cNvPr id="5" name="Picture 4">
            <a:extLst>
              <a:ext uri="{FF2B5EF4-FFF2-40B4-BE49-F238E27FC236}">
                <a16:creationId xmlns:a16="http://schemas.microsoft.com/office/drawing/2014/main" id="{954F869D-7FE7-C669-DA45-ECF12DD99677}"/>
              </a:ext>
            </a:extLst>
          </p:cNvPr>
          <p:cNvPicPr>
            <a:picLocks noChangeAspect="1"/>
          </p:cNvPicPr>
          <p:nvPr/>
        </p:nvPicPr>
        <p:blipFill>
          <a:blip r:embed="rId2"/>
          <a:stretch>
            <a:fillRect/>
          </a:stretch>
        </p:blipFill>
        <p:spPr>
          <a:xfrm>
            <a:off x="634275" y="1790160"/>
            <a:ext cx="6900380" cy="3277679"/>
          </a:xfrm>
          <a:prstGeom prst="rect">
            <a:avLst/>
          </a:prstGeom>
        </p:spPr>
      </p:pic>
      <p:sp>
        <p:nvSpPr>
          <p:cNvPr id="3" name="Content Placeholder 2">
            <a:extLst>
              <a:ext uri="{FF2B5EF4-FFF2-40B4-BE49-F238E27FC236}">
                <a16:creationId xmlns:a16="http://schemas.microsoft.com/office/drawing/2014/main" id="{48B0F388-A3D1-324B-7ABA-4D1C5F75F389}"/>
              </a:ext>
            </a:extLst>
          </p:cNvPr>
          <p:cNvSpPr>
            <a:spLocks noGrp="1"/>
          </p:cNvSpPr>
          <p:nvPr>
            <p:ph idx="1"/>
          </p:nvPr>
        </p:nvSpPr>
        <p:spPr>
          <a:xfrm>
            <a:off x="8471423" y="2286000"/>
            <a:ext cx="3053039" cy="3931920"/>
          </a:xfrm>
        </p:spPr>
        <p:txBody>
          <a:bodyPr>
            <a:normAutofit/>
          </a:bodyPr>
          <a:lstStyle/>
          <a:p>
            <a:r>
              <a:rPr lang="en-US" sz="1600" dirty="0"/>
              <a:t>With good organization, “</a:t>
            </a:r>
            <a:r>
              <a:rPr lang="en-US" sz="1600" b="1" dirty="0"/>
              <a:t>Methods and data sections in papers practically write themselves</a:t>
            </a:r>
            <a:r>
              <a:rPr lang="en-US" sz="1600" dirty="0"/>
              <a:t>, with no time wasted in frenzied hunting for missing information.” –Baker, 2016</a:t>
            </a:r>
          </a:p>
          <a:p>
            <a:r>
              <a:rPr lang="en-US" sz="1600" dirty="0"/>
              <a:t>You can quickly get new people up to speed and efficiently pass along lab research projects as people come and go from the lab group</a:t>
            </a:r>
          </a:p>
          <a:p>
            <a:r>
              <a:rPr lang="en-US" sz="1600" dirty="0"/>
              <a:t>You can write tools that work with the structure</a:t>
            </a:r>
          </a:p>
        </p:txBody>
      </p:sp>
      <p:sp>
        <p:nvSpPr>
          <p:cNvPr id="12" name="Freeform 6">
            <a:extLst>
              <a:ext uri="{FF2B5EF4-FFF2-40B4-BE49-F238E27FC236}">
                <a16:creationId xmlns:a16="http://schemas.microsoft.com/office/drawing/2014/main" id="{CC1026F7-DECB-49B4-A565-518BBA4454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958107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6519-3695-A511-99AF-66B2C3236321}"/>
              </a:ext>
            </a:extLst>
          </p:cNvPr>
          <p:cNvSpPr>
            <a:spLocks noGrp="1"/>
          </p:cNvSpPr>
          <p:nvPr>
            <p:ph type="title"/>
          </p:nvPr>
        </p:nvSpPr>
        <p:spPr>
          <a:xfrm>
            <a:off x="7860667" y="685800"/>
            <a:ext cx="3656419" cy="1485900"/>
          </a:xfrm>
        </p:spPr>
        <p:txBody>
          <a:bodyPr>
            <a:normAutofit/>
          </a:bodyPr>
          <a:lstStyle/>
          <a:p>
            <a:r>
              <a:rPr lang="en-US"/>
              <a:t>Efficiency</a:t>
            </a:r>
            <a:endParaRPr lang="en-US" dirty="0"/>
          </a:p>
        </p:txBody>
      </p:sp>
      <p:sp>
        <p:nvSpPr>
          <p:cNvPr id="7177" name="Rectangle 7174">
            <a:extLst>
              <a:ext uri="{FF2B5EF4-FFF2-40B4-BE49-F238E27FC236}">
                <a16:creationId xmlns:a16="http://schemas.microsoft.com/office/drawing/2014/main" id="{BEC9E7FA-3295-45ED-8253-D23F9E44E1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170" name="Picture 2" descr="Back to the Future is the most perfect blockbuster ever made. I will not  hear otherwise. - Vox">
            <a:extLst>
              <a:ext uri="{FF2B5EF4-FFF2-40B4-BE49-F238E27FC236}">
                <a16:creationId xmlns:a16="http://schemas.microsoft.com/office/drawing/2014/main" id="{74A04C7B-DE28-49DF-C4AE-96B1BB8A92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3561" y="1093909"/>
            <a:ext cx="6517065" cy="43501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5338325-7E02-A033-8ADD-5091E5594B82}"/>
              </a:ext>
            </a:extLst>
          </p:cNvPr>
          <p:cNvSpPr>
            <a:spLocks noGrp="1"/>
          </p:cNvSpPr>
          <p:nvPr>
            <p:ph idx="1"/>
          </p:nvPr>
        </p:nvSpPr>
        <p:spPr>
          <a:xfrm>
            <a:off x="7860667" y="2286000"/>
            <a:ext cx="3656419" cy="3581400"/>
          </a:xfrm>
        </p:spPr>
        <p:txBody>
          <a:bodyPr>
            <a:normAutofit/>
          </a:bodyPr>
          <a:lstStyle/>
          <a:p>
            <a:pPr marL="0" indent="0">
              <a:buNone/>
            </a:pPr>
            <a:r>
              <a:rPr lang="en-US" dirty="0"/>
              <a:t>“</a:t>
            </a:r>
            <a:r>
              <a:rPr lang="en-US" b="1" dirty="0"/>
              <a:t>Everything you do, you will probably have to do over again. </a:t>
            </a:r>
            <a:r>
              <a:rPr lang="en-US" dirty="0"/>
              <a:t>… If you have organized and documented your work clearly, then repeating the experiment with the new data or the new parameterization will be much, much easier.” --Noble, 2009</a:t>
            </a:r>
          </a:p>
        </p:txBody>
      </p:sp>
    </p:spTree>
    <p:extLst>
      <p:ext uri="{BB962C8B-B14F-4D97-AF65-F5344CB8AC3E}">
        <p14:creationId xmlns:p14="http://schemas.microsoft.com/office/powerpoint/2010/main" val="152921777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2495</TotalTime>
  <Words>2025</Words>
  <Application>Microsoft Office PowerPoint</Application>
  <PresentationFormat>Widescreen</PresentationFormat>
  <Paragraphs>164</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Cascadia Code</vt:lpstr>
      <vt:lpstr>Franklin Gothic Book</vt:lpstr>
      <vt:lpstr>GillSans</vt:lpstr>
      <vt:lpstr>Crop</vt:lpstr>
      <vt:lpstr>research file Organization</vt:lpstr>
      <vt:lpstr>What we’ll talk about</vt:lpstr>
      <vt:lpstr>Research files</vt:lpstr>
      <vt:lpstr>File organization in practice</vt:lpstr>
      <vt:lpstr>File organization in practice</vt:lpstr>
      <vt:lpstr>Respondent answers</vt:lpstr>
      <vt:lpstr>Why organize files</vt:lpstr>
      <vt:lpstr>Efficiency</vt:lpstr>
      <vt:lpstr>Efficiency</vt:lpstr>
      <vt:lpstr>Sharing research files</vt:lpstr>
      <vt:lpstr>Sharing research files</vt:lpstr>
      <vt:lpstr>Adam Savage</vt:lpstr>
      <vt:lpstr>Knolling</vt:lpstr>
      <vt:lpstr>Knolling Legos</vt:lpstr>
      <vt:lpstr>Why you should organize research files</vt:lpstr>
      <vt:lpstr>How to organize files</vt:lpstr>
      <vt:lpstr>Using a single directory</vt:lpstr>
      <vt:lpstr>Blueprint versus physical template</vt:lpstr>
      <vt:lpstr>Designing your system</vt:lpstr>
      <vt:lpstr>Use and Reuse</vt:lpstr>
      <vt:lpstr>Discoverability</vt:lpstr>
      <vt:lpstr>Discoverability</vt:lpstr>
      <vt:lpstr>Discoverability</vt:lpstr>
      <vt:lpstr>Standards aid discoverability</vt:lpstr>
      <vt:lpstr>Use a standard system to organize files</vt:lpstr>
      <vt:lpstr>Marwick—Compendium based on R Package structure</vt:lpstr>
      <vt:lpstr>Marwick Compendium</vt:lpstr>
      <vt:lpstr>How to organize your research files</vt:lpstr>
      <vt:lpstr>Advanced topics</vt:lpstr>
      <vt:lpstr>Coding to a standard directory structure</vt:lpstr>
      <vt:lpstr>Coding to a standard directory structure</vt:lpstr>
      <vt:lpstr>Regular expressions and filenames</vt:lpstr>
      <vt:lpstr>PowerPoint Presentation</vt:lpstr>
      <vt:lpstr>PowerPoint Presentation</vt:lpstr>
      <vt:lpstr>PowerPoint Presentation</vt:lpstr>
      <vt:lpstr>Creating an R Project template</vt:lpstr>
      <vt:lpstr>Creating an R Project template</vt:lpstr>
      <vt:lpstr>Creating an R Project template</vt:lpstr>
      <vt:lpstr>Creating an R Project template</vt:lpstr>
      <vt:lpstr>Git</vt:lpstr>
      <vt:lpstr>Should I Git…?</vt:lpstr>
      <vt:lpstr>Benefits of Git</vt:lpstr>
      <vt:lpstr>Git Basics</vt:lpstr>
      <vt:lpstr>Git Basics</vt:lpstr>
      <vt:lpstr>Git Basics </vt:lpstr>
      <vt:lpstr>Git Basics</vt:lpstr>
      <vt:lpstr>Git Basics</vt:lpstr>
      <vt:lpstr>Git and GitHub</vt:lpstr>
      <vt:lpstr>Further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Anderson,Brooke</dc:creator>
  <cp:lastModifiedBy>Severson, Rachel</cp:lastModifiedBy>
  <cp:revision>142</cp:revision>
  <dcterms:created xsi:type="dcterms:W3CDTF">2023-04-11T11:26:45Z</dcterms:created>
  <dcterms:modified xsi:type="dcterms:W3CDTF">2025-06-17T23:22:12Z</dcterms:modified>
</cp:coreProperties>
</file>